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Helvetica Neue Light"/>
      <p:regular r:id="rId49"/>
      <p:bold r:id="rId50"/>
      <p:italic r:id="rId51"/>
      <p:boldItalic r:id="rId52"/>
    </p:embeddedFont>
    <p:embeddedFont>
      <p:font typeface="DM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HelveticaNeueLight-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Light-italic.fntdata"/><Relationship Id="rId50" Type="http://schemas.openxmlformats.org/officeDocument/2006/relationships/font" Target="fonts/HelveticaNeueLight-bold.fntdata"/><Relationship Id="rId53" Type="http://schemas.openxmlformats.org/officeDocument/2006/relationships/font" Target="fonts/DMSans-regular.fntdata"/><Relationship Id="rId52" Type="http://schemas.openxmlformats.org/officeDocument/2006/relationships/font" Target="fonts/HelveticaNeueLight-boldItalic.fntdata"/><Relationship Id="rId11" Type="http://schemas.openxmlformats.org/officeDocument/2006/relationships/slide" Target="slides/slide5.xml"/><Relationship Id="rId55" Type="http://schemas.openxmlformats.org/officeDocument/2006/relationships/font" Target="fonts/DMSans-italic.fntdata"/><Relationship Id="rId10" Type="http://schemas.openxmlformats.org/officeDocument/2006/relationships/slide" Target="slides/slide4.xml"/><Relationship Id="rId54" Type="http://schemas.openxmlformats.org/officeDocument/2006/relationships/font" Target="fonts/DMSans-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DMSans-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54bd16fe7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54bd16fe7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e4926cff45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e4926cff45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e4926cff45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e4926cff45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e4926cff45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e4926cff45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e4926cff45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e4926cff45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e4926cff45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e4926cff45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e4926cff45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e4926cff45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e4926cff45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e4926cff45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e4926cff45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e4926cff45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e4926cff45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e4926cff45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e4926cff45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e4926cff45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54bd16fe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54bd16fe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e4926cff45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e4926cff45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e4926cff45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e4926cff45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e4926cff45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e4926cff45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e4926cff45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e4926cff45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e4926cff45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e4926cff45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e4926cff45_0_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e4926cff45_0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e4926cff45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e4926cff45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e4926cff45_0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e4926cff45_0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54bd16fe7f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254bd16fe7f_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54bd16fe7f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254bd16fe7f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e4926cff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e4926cff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e4926cff45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e4926cff45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e4926cff45_0_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e4926cff45_0_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e4926cff45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e4926cff45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e4926cff45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e4926cff45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54bd16fe7f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54bd16fe7f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54bd16fe7f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54bd16fe7f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54bd16fe7f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54bd16fe7f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54bd16fe7f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54bd16fe7f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54bd16fe7f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254bd16fe7f_0_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e4926cff45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e4926cff45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e4926cff4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e4926cff4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54bd16fe7f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54bd16fe7f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e4926cff45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e4926cff45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pt-BR">
                <a:solidFill>
                  <a:schemeClr val="dk1"/>
                </a:solidFill>
                <a:latin typeface="DM Sans"/>
                <a:ea typeface="DM Sans"/>
                <a:cs typeface="DM Sans"/>
                <a:sym typeface="DM Sans"/>
              </a:rPr>
              <a:t>Enviar el contenido a integrar a </a:t>
            </a:r>
            <a:r>
              <a:rPr lang="pt-BR" u="sng">
                <a:solidFill>
                  <a:schemeClr val="hlink"/>
                </a:solidFill>
                <a:latin typeface="DM Sans"/>
                <a:ea typeface="DM Sans"/>
                <a:cs typeface="DM Sans"/>
                <a:sym typeface="DM Sans"/>
                <a:hlinkClick r:id="rId2"/>
              </a:rPr>
              <a:t>contenidos@coderhouse.com</a:t>
            </a:r>
            <a:r>
              <a:rPr lang="pt-BR">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a:solidFill>
                  <a:schemeClr val="accent1"/>
                </a:solidFill>
                <a:latin typeface="DM Sans"/>
                <a:ea typeface="DM Sans"/>
                <a:cs typeface="DM Sans"/>
                <a:sym typeface="DM Sans"/>
              </a:rPr>
              <a:t>El material recomendado es únicamente a modo de sugerencia.</a:t>
            </a:r>
            <a:br>
              <a:rPr b="1" lang="pt-BR">
                <a:solidFill>
                  <a:schemeClr val="accent1"/>
                </a:solidFill>
                <a:latin typeface="DM Sans"/>
                <a:ea typeface="DM Sans"/>
                <a:cs typeface="DM Sans"/>
                <a:sym typeface="DM Sans"/>
              </a:rPr>
            </a:br>
            <a:r>
              <a:rPr b="1" lang="pt-BR">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e4926cff45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e4926cff45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54bd16fe7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54bd16fe7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54bd16fe7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54bd16fe7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e4926cff45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e4926cff45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e4926cff45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e4926cff45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e4926cff45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e4926cff45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0" name="Google Shape;60;p17"/>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1">
  <p:cSld name="SECTION_HEADER_1_1_1_1_1_1_1_1_2">
    <p:spTree>
      <p:nvGrpSpPr>
        <p:cNvPr id="61" name="Shape 61"/>
        <p:cNvGrpSpPr/>
        <p:nvPr/>
      </p:nvGrpSpPr>
      <p:grpSpPr>
        <a:xfrm>
          <a:off x="0" y="0"/>
          <a:ext cx="0" cy="0"/>
          <a:chOff x="0" y="0"/>
          <a:chExt cx="0" cy="0"/>
        </a:xfrm>
      </p:grpSpPr>
      <p:pic>
        <p:nvPicPr>
          <p:cNvPr id="62" name="Google Shape;62;p1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63" name="Shape 63"/>
        <p:cNvGrpSpPr/>
        <p:nvPr/>
      </p:nvGrpSpPr>
      <p:grpSpPr>
        <a:xfrm>
          <a:off x="0" y="0"/>
          <a:ext cx="0" cy="0"/>
          <a:chOff x="0" y="0"/>
          <a:chExt cx="0" cy="0"/>
        </a:xfrm>
      </p:grpSpPr>
      <p:pic>
        <p:nvPicPr>
          <p:cNvPr id="64" name="Google Shape;64;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65" name="Shape 65"/>
        <p:cNvGrpSpPr/>
        <p:nvPr/>
      </p:nvGrpSpPr>
      <p:grpSpPr>
        <a:xfrm>
          <a:off x="0" y="0"/>
          <a:ext cx="0" cy="0"/>
          <a:chOff x="0" y="0"/>
          <a:chExt cx="0" cy="0"/>
        </a:xfrm>
      </p:grpSpPr>
      <p:pic>
        <p:nvPicPr>
          <p:cNvPr id="66" name="Google Shape;66;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71" name="Shape 71"/>
        <p:cNvGrpSpPr/>
        <p:nvPr/>
      </p:nvGrpSpPr>
      <p:grpSpPr>
        <a:xfrm>
          <a:off x="0" y="0"/>
          <a:ext cx="0" cy="0"/>
          <a:chOff x="0" y="0"/>
          <a:chExt cx="0" cy="0"/>
        </a:xfrm>
      </p:grpSpPr>
      <p:sp>
        <p:nvSpPr>
          <p:cNvPr id="72" name="Google Shape;72;p2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3" name="Google Shape;73;p2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74" name="Google Shape;74;p2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75" name="Shape 75"/>
        <p:cNvGrpSpPr/>
        <p:nvPr/>
      </p:nvGrpSpPr>
      <p:grpSpPr>
        <a:xfrm>
          <a:off x="0" y="0"/>
          <a:ext cx="0" cy="0"/>
          <a:chOff x="0" y="0"/>
          <a:chExt cx="0" cy="0"/>
        </a:xfrm>
      </p:grpSpPr>
      <p:pic>
        <p:nvPicPr>
          <p:cNvPr id="76" name="Google Shape;76;p2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77" name="Shape 77"/>
        <p:cNvGrpSpPr/>
        <p:nvPr/>
      </p:nvGrpSpPr>
      <p:grpSpPr>
        <a:xfrm>
          <a:off x="0" y="0"/>
          <a:ext cx="0" cy="0"/>
          <a:chOff x="0" y="0"/>
          <a:chExt cx="0" cy="0"/>
        </a:xfrm>
      </p:grpSpPr>
      <p:pic>
        <p:nvPicPr>
          <p:cNvPr id="78" name="Google Shape;78;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9" name="Google Shape;79;p24"/>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80" name="Shape 80"/>
        <p:cNvGrpSpPr/>
        <p:nvPr/>
      </p:nvGrpSpPr>
      <p:grpSpPr>
        <a:xfrm>
          <a:off x="0" y="0"/>
          <a:ext cx="0" cy="0"/>
          <a:chOff x="0" y="0"/>
          <a:chExt cx="0" cy="0"/>
        </a:xfrm>
      </p:grpSpPr>
      <p:pic>
        <p:nvPicPr>
          <p:cNvPr id="81" name="Google Shape;81;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82" name="Shape 82"/>
        <p:cNvGrpSpPr/>
        <p:nvPr/>
      </p:nvGrpSpPr>
      <p:grpSpPr>
        <a:xfrm>
          <a:off x="0" y="0"/>
          <a:ext cx="0" cy="0"/>
          <a:chOff x="0" y="0"/>
          <a:chExt cx="0" cy="0"/>
        </a:xfrm>
      </p:grpSpPr>
      <p:pic>
        <p:nvPicPr>
          <p:cNvPr id="83" name="Google Shape;83;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2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87" name="Shape 87"/>
        <p:cNvGrpSpPr/>
        <p:nvPr/>
      </p:nvGrpSpPr>
      <p:grpSpPr>
        <a:xfrm>
          <a:off x="0" y="0"/>
          <a:ext cx="0" cy="0"/>
          <a:chOff x="0" y="0"/>
          <a:chExt cx="0" cy="0"/>
        </a:xfrm>
      </p:grpSpPr>
      <p:pic>
        <p:nvPicPr>
          <p:cNvPr id="88" name="Google Shape;88;p2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89" name="Shape 89"/>
        <p:cNvGrpSpPr/>
        <p:nvPr/>
      </p:nvGrpSpPr>
      <p:grpSpPr>
        <a:xfrm>
          <a:off x="0" y="0"/>
          <a:ext cx="0" cy="0"/>
          <a:chOff x="0" y="0"/>
          <a:chExt cx="0" cy="0"/>
        </a:xfrm>
      </p:grpSpPr>
      <p:pic>
        <p:nvPicPr>
          <p:cNvPr id="90" name="Google Shape;90;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1" name="Shape 91"/>
        <p:cNvGrpSpPr/>
        <p:nvPr/>
      </p:nvGrpSpPr>
      <p:grpSpPr>
        <a:xfrm>
          <a:off x="0" y="0"/>
          <a:ext cx="0" cy="0"/>
          <a:chOff x="0" y="0"/>
          <a:chExt cx="0" cy="0"/>
        </a:xfrm>
      </p:grpSpPr>
      <p:pic>
        <p:nvPicPr>
          <p:cNvPr id="92" name="Google Shape;92;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93" name="Shape 93"/>
        <p:cNvGrpSpPr/>
        <p:nvPr/>
      </p:nvGrpSpPr>
      <p:grpSpPr>
        <a:xfrm>
          <a:off x="0" y="0"/>
          <a:ext cx="0" cy="0"/>
          <a:chOff x="0" y="0"/>
          <a:chExt cx="0" cy="0"/>
        </a:xfrm>
      </p:grpSpPr>
      <p:pic>
        <p:nvPicPr>
          <p:cNvPr id="94" name="Google Shape;94;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32"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3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100" name="Shape 100"/>
        <p:cNvGrpSpPr/>
        <p:nvPr/>
      </p:nvGrpSpPr>
      <p:grpSpPr>
        <a:xfrm>
          <a:off x="0" y="0"/>
          <a:ext cx="0" cy="0"/>
          <a:chOff x="0" y="0"/>
          <a:chExt cx="0" cy="0"/>
        </a:xfrm>
      </p:grpSpPr>
      <p:pic>
        <p:nvPicPr>
          <p:cNvPr id="101" name="Google Shape;101;p3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102" name="Shape 102"/>
        <p:cNvGrpSpPr/>
        <p:nvPr/>
      </p:nvGrpSpPr>
      <p:grpSpPr>
        <a:xfrm>
          <a:off x="0" y="0"/>
          <a:ext cx="0" cy="0"/>
          <a:chOff x="0" y="0"/>
          <a:chExt cx="0" cy="0"/>
        </a:xfrm>
      </p:grpSpPr>
      <p:pic>
        <p:nvPicPr>
          <p:cNvPr id="103" name="Google Shape;103;p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104" name="Shape 104"/>
        <p:cNvGrpSpPr/>
        <p:nvPr/>
      </p:nvGrpSpPr>
      <p:grpSpPr>
        <a:xfrm>
          <a:off x="0" y="0"/>
          <a:ext cx="0" cy="0"/>
          <a:chOff x="0" y="0"/>
          <a:chExt cx="0" cy="0"/>
        </a:xfrm>
      </p:grpSpPr>
      <p:pic>
        <p:nvPicPr>
          <p:cNvPr id="105" name="Google Shape;105;p3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0.xml"/><Relationship Id="rId10" Type="http://schemas.openxmlformats.org/officeDocument/2006/relationships/slideLayout" Target="../slideLayouts/slideLayout29.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6" Type="http://schemas.openxmlformats.org/officeDocument/2006/relationships/theme" Target="../theme/theme1.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7" name="Shape 67"/>
        <p:cNvGrpSpPr/>
        <p:nvPr/>
      </p:nvGrpSpPr>
      <p:grpSpPr>
        <a:xfrm>
          <a:off x="0" y="0"/>
          <a:ext cx="0" cy="0"/>
          <a:chOff x="0" y="0"/>
          <a:chExt cx="0" cy="0"/>
        </a:xfrm>
      </p:grpSpPr>
      <p:sp>
        <p:nvSpPr>
          <p:cNvPr id="68" name="Google Shape;68;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9" name="Google Shape;69;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70" name="Google Shape;7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xml"/><Relationship Id="rId3" Type="http://schemas.openxmlformats.org/officeDocument/2006/relationships/image" Target="../media/image39.png"/><Relationship Id="rId4" Type="http://schemas.openxmlformats.org/officeDocument/2006/relationships/image" Target="../media/image35.png"/><Relationship Id="rId5" Type="http://schemas.openxmlformats.org/officeDocument/2006/relationships/image" Target="../media/image32.png"/><Relationship Id="rId6" Type="http://schemas.openxmlformats.org/officeDocument/2006/relationships/image" Target="../media/image2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40.jp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40.jp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40.jp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41.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44.png"/><Relationship Id="rId4" Type="http://schemas.openxmlformats.org/officeDocument/2006/relationships/image" Target="../media/image48.png"/><Relationship Id="rId5"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4.png"/><Relationship Id="rId5" Type="http://schemas.openxmlformats.org/officeDocument/2006/relationships/image" Target="../media/image53.png"/><Relationship Id="rId6"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50.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50.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42.png"/><Relationship Id="rId4" Type="http://schemas.openxmlformats.org/officeDocument/2006/relationships/image" Target="../media/image52.png"/><Relationship Id="rId5" Type="http://schemas.openxmlformats.org/officeDocument/2006/relationships/image" Target="../media/image6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67.png"/><Relationship Id="rId5" Type="http://schemas.openxmlformats.org/officeDocument/2006/relationships/image" Target="../media/image6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42.png"/><Relationship Id="rId4" Type="http://schemas.openxmlformats.org/officeDocument/2006/relationships/image" Target="../media/image75.png"/><Relationship Id="rId5" Type="http://schemas.openxmlformats.org/officeDocument/2006/relationships/image" Target="../media/image73.png"/><Relationship Id="rId6"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75.png"/><Relationship Id="rId5" Type="http://schemas.openxmlformats.org/officeDocument/2006/relationships/image" Target="../media/image73.png"/><Relationship Id="rId6"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75.png"/><Relationship Id="rId9" Type="http://schemas.openxmlformats.org/officeDocument/2006/relationships/image" Target="../media/image55.png"/><Relationship Id="rId5" Type="http://schemas.openxmlformats.org/officeDocument/2006/relationships/image" Target="../media/image73.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hyperlink" Target="http://www.youtube.com/watch?v=aa5TJ9OrbO8" TargetMode="External"/><Relationship Id="rId4" Type="http://schemas.openxmlformats.org/officeDocument/2006/relationships/image" Target="../media/image7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hyperlink" Target="http://www.youtube.com/watch?v=48lBrNMxjUQ" TargetMode="External"/><Relationship Id="rId4" Type="http://schemas.openxmlformats.org/officeDocument/2006/relationships/image" Target="../media/image6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1.png"/><Relationship Id="rId4" Type="http://schemas.openxmlformats.org/officeDocument/2006/relationships/image" Target="../media/image36.png"/><Relationship Id="rId5"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4.png"/><Relationship Id="rId5" Type="http://schemas.openxmlformats.org/officeDocument/2006/relationships/image" Target="../media/image7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41.png"/><Relationship Id="rId4" Type="http://schemas.openxmlformats.org/officeDocument/2006/relationships/image" Target="../media/image4.png"/><Relationship Id="rId5" Type="http://schemas.openxmlformats.org/officeDocument/2006/relationships/image" Target="../media/image7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4.png"/><Relationship Id="rId5" Type="http://schemas.openxmlformats.org/officeDocument/2006/relationships/image" Target="../media/image72.png"/><Relationship Id="rId6" Type="http://schemas.openxmlformats.org/officeDocument/2006/relationships/image" Target="../media/image6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62.png"/><Relationship Id="rId4" Type="http://schemas.openxmlformats.org/officeDocument/2006/relationships/image" Target="../media/image6.png"/><Relationship Id="rId5" Type="http://schemas.openxmlformats.org/officeDocument/2006/relationships/hyperlink" Target="https://www.kaggle.com/datasets/ahmedshahriarsakib/usa-real-estate-dataset?resource=downloa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76.png"/><Relationship Id="rId4" Type="http://schemas.openxmlformats.org/officeDocument/2006/relationships/image" Target="../media/image65.png"/><Relationship Id="rId5" Type="http://schemas.openxmlformats.org/officeDocument/2006/relationships/image" Target="../media/image78.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6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68.png"/><Relationship Id="rId4" Type="http://schemas.openxmlformats.org/officeDocument/2006/relationships/hyperlink" Target="https://medium.com/dados-de-cientista/data-wrangling-x-data-munging-b47bd3a4d555"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40.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7"/>
          <p:cNvSpPr txBox="1"/>
          <p:nvPr/>
        </p:nvSpPr>
        <p:spPr>
          <a:xfrm>
            <a:off x="341250" y="1701150"/>
            <a:ext cx="4499100" cy="905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200">
                <a:solidFill>
                  <a:srgbClr val="EAFF6A"/>
                </a:solidFill>
                <a:latin typeface="DM Sans"/>
                <a:ea typeface="DM Sans"/>
                <a:cs typeface="DM Sans"/>
                <a:sym typeface="DM Sans"/>
              </a:rPr>
              <a:t>Boas-</a:t>
            </a:r>
            <a:r>
              <a:rPr b="1" lang="pt-BR" sz="5200">
                <a:solidFill>
                  <a:srgbClr val="EAFF6A"/>
                </a:solidFill>
                <a:latin typeface="DM Sans"/>
                <a:ea typeface="DM Sans"/>
                <a:cs typeface="DM Sans"/>
                <a:sym typeface="DM Sans"/>
              </a:rPr>
              <a:t>vindas</a:t>
            </a:r>
            <a:r>
              <a:rPr b="1" lang="pt-BR" sz="5200">
                <a:solidFill>
                  <a:srgbClr val="EAFF6A"/>
                </a:solidFill>
                <a:latin typeface="DM Sans"/>
                <a:ea typeface="DM Sans"/>
                <a:cs typeface="DM Sans"/>
                <a:sym typeface="DM Sans"/>
              </a:rPr>
              <a:t>!</a:t>
            </a:r>
            <a:endParaRPr b="1" sz="5200">
              <a:solidFill>
                <a:srgbClr val="EAFF6A"/>
              </a:solidFill>
              <a:latin typeface="DM Sans"/>
              <a:ea typeface="DM Sans"/>
              <a:cs typeface="DM Sans"/>
              <a:sym typeface="DM Sans"/>
            </a:endParaRPr>
          </a:p>
        </p:txBody>
      </p:sp>
      <p:sp>
        <p:nvSpPr>
          <p:cNvPr id="111" name="Google Shape;111;p37"/>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Esteja confortável, pegue uma água e se acomode em um local tranquilo que já começamos.</a:t>
            </a:r>
            <a:endParaRPr sz="1700">
              <a:solidFill>
                <a:schemeClr val="lt1"/>
              </a:solidFill>
              <a:latin typeface="DM Sans"/>
              <a:ea typeface="DM Sans"/>
              <a:cs typeface="DM Sans"/>
              <a:sym typeface="DM Sans"/>
            </a:endParaRPr>
          </a:p>
        </p:txBody>
      </p:sp>
      <p:pic>
        <p:nvPicPr>
          <p:cNvPr id="112" name="Google Shape;112;p37"/>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113" name="Google Shape;113;p37"/>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114" name="Google Shape;114;p37"/>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7"/>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7"/>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7"/>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sp>
        <p:nvSpPr>
          <p:cNvPr id="118" name="Google Shape;118;p37"/>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sp>
        <p:nvSpPr>
          <p:cNvPr id="119" name="Google Shape;119;p37"/>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pic>
        <p:nvPicPr>
          <p:cNvPr id="120" name="Google Shape;120;p37"/>
          <p:cNvPicPr preferRelativeResize="0"/>
          <p:nvPr/>
        </p:nvPicPr>
        <p:blipFill rotWithShape="1">
          <a:blip r:embed="rId4">
            <a:alphaModFix/>
          </a:blip>
          <a:srcRect b="18725" l="7713" r="22673" t="26038"/>
          <a:stretch/>
        </p:blipFill>
        <p:spPr>
          <a:xfrm>
            <a:off x="7186525" y="798850"/>
            <a:ext cx="1069200" cy="969600"/>
          </a:xfrm>
          <a:prstGeom prst="rect">
            <a:avLst/>
          </a:prstGeom>
          <a:noFill/>
          <a:ln>
            <a:noFill/>
          </a:ln>
        </p:spPr>
      </p:pic>
      <p:pic>
        <p:nvPicPr>
          <p:cNvPr id="121" name="Google Shape;121;p37"/>
          <p:cNvPicPr preferRelativeResize="0"/>
          <p:nvPr/>
        </p:nvPicPr>
        <p:blipFill rotWithShape="1">
          <a:blip r:embed="rId5">
            <a:alphaModFix/>
          </a:blip>
          <a:srcRect b="9313" l="0" r="0" t="0"/>
          <a:stretch/>
        </p:blipFill>
        <p:spPr>
          <a:xfrm>
            <a:off x="7186525" y="2015925"/>
            <a:ext cx="1069200" cy="969600"/>
          </a:xfrm>
          <a:prstGeom prst="rect">
            <a:avLst/>
          </a:prstGeom>
          <a:noFill/>
          <a:ln>
            <a:noFill/>
          </a:ln>
        </p:spPr>
      </p:pic>
      <p:pic>
        <p:nvPicPr>
          <p:cNvPr id="122" name="Google Shape;122;p37"/>
          <p:cNvPicPr preferRelativeResize="0"/>
          <p:nvPr/>
        </p:nvPicPr>
        <p:blipFill rotWithShape="1">
          <a:blip r:embed="rId6">
            <a:alphaModFix/>
          </a:blip>
          <a:srcRect b="37122" l="5824" r="28725" t="0"/>
          <a:stretch/>
        </p:blipFill>
        <p:spPr>
          <a:xfrm>
            <a:off x="7186525" y="3232900"/>
            <a:ext cx="1069200" cy="1027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4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97" name="Google Shape;197;p46"/>
          <p:cNvSpPr txBox="1"/>
          <p:nvPr/>
        </p:nvSpPr>
        <p:spPr>
          <a:xfrm>
            <a:off x="548125" y="518500"/>
            <a:ext cx="5477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4000">
                <a:solidFill>
                  <a:schemeClr val="dk1"/>
                </a:solidFill>
                <a:latin typeface="DM Sans"/>
                <a:ea typeface="DM Sans"/>
                <a:cs typeface="DM Sans"/>
                <a:sym typeface="DM Sans"/>
              </a:rPr>
              <a:t>O que é Data Wrangling?</a:t>
            </a:r>
            <a:endParaRPr b="1" sz="4000">
              <a:solidFill>
                <a:schemeClr val="dk1"/>
              </a:solidFill>
              <a:latin typeface="DM Sans"/>
              <a:ea typeface="DM Sans"/>
              <a:cs typeface="DM Sans"/>
              <a:sym typeface="DM Sans"/>
            </a:endParaRPr>
          </a:p>
        </p:txBody>
      </p:sp>
      <p:sp>
        <p:nvSpPr>
          <p:cNvPr id="198" name="Google Shape;198;p46"/>
          <p:cNvSpPr txBox="1"/>
          <p:nvPr/>
        </p:nvSpPr>
        <p:spPr>
          <a:xfrm>
            <a:off x="630000" y="2141975"/>
            <a:ext cx="3983100" cy="237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data wrangling envolve várias tarefas, como:</a:t>
            </a:r>
            <a:endParaRPr sz="1350">
              <a:solidFill>
                <a:schemeClr val="dk1"/>
              </a:solidFill>
              <a:latin typeface="DM Sans"/>
              <a:ea typeface="DM Sans"/>
              <a:cs typeface="DM Sans"/>
              <a:sym typeface="DM Sans"/>
            </a:endParaRPr>
          </a:p>
          <a:p>
            <a:pPr indent="-314325" lvl="0" marL="457200" rtl="0" algn="l">
              <a:lnSpc>
                <a:spcPct val="115000"/>
              </a:lnSpc>
              <a:spcBef>
                <a:spcPts val="1200"/>
              </a:spcBef>
              <a:spcAft>
                <a:spcPts val="0"/>
              </a:spcAft>
              <a:buClr>
                <a:schemeClr val="dk1"/>
              </a:buClr>
              <a:buSzPts val="1350"/>
              <a:buFont typeface="DM Sans"/>
              <a:buAutoNum type="arabicPeriod"/>
            </a:pPr>
            <a:r>
              <a:rPr b="1" lang="pt-BR" sz="1350">
                <a:solidFill>
                  <a:schemeClr val="dk1"/>
                </a:solidFill>
                <a:latin typeface="DM Sans"/>
                <a:ea typeface="DM Sans"/>
                <a:cs typeface="DM Sans"/>
                <a:sym typeface="DM Sans"/>
              </a:rPr>
              <a:t>Coleta de dados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b="1" lang="pt-BR" sz="1350">
                <a:solidFill>
                  <a:schemeClr val="dk1"/>
                </a:solidFill>
                <a:latin typeface="DM Sans"/>
                <a:ea typeface="DM Sans"/>
                <a:cs typeface="DM Sans"/>
                <a:sym typeface="DM Sans"/>
              </a:rPr>
              <a:t>Limpeza de dados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b="1" lang="pt-BR" sz="1350">
                <a:solidFill>
                  <a:schemeClr val="dk1"/>
                </a:solidFill>
                <a:latin typeface="DM Sans"/>
                <a:ea typeface="DM Sans"/>
                <a:cs typeface="DM Sans"/>
                <a:sym typeface="DM Sans"/>
              </a:rPr>
              <a:t>Transformação de dados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b="1" lang="pt-BR" sz="1350">
                <a:solidFill>
                  <a:schemeClr val="dk1"/>
                </a:solidFill>
                <a:latin typeface="DM Sans"/>
                <a:ea typeface="DM Sans"/>
                <a:cs typeface="DM Sans"/>
                <a:sym typeface="DM Sans"/>
              </a:rPr>
              <a:t>Integração de dados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b="1" lang="pt-BR" sz="1350">
                <a:solidFill>
                  <a:schemeClr val="dk1"/>
                </a:solidFill>
                <a:latin typeface="DM Sans"/>
                <a:ea typeface="DM Sans"/>
                <a:cs typeface="DM Sans"/>
                <a:sym typeface="DM Sans"/>
              </a:rPr>
              <a:t>Redução de dados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b="1" lang="pt-BR" sz="1350">
                <a:solidFill>
                  <a:schemeClr val="dk1"/>
                </a:solidFill>
                <a:latin typeface="DM Sans"/>
                <a:ea typeface="DM Sans"/>
                <a:cs typeface="DM Sans"/>
                <a:sym typeface="DM Sans"/>
              </a:rPr>
              <a:t>Validação de dados</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t/>
            </a:r>
            <a:endParaRPr sz="1350">
              <a:solidFill>
                <a:schemeClr val="dk1"/>
              </a:solidFill>
              <a:latin typeface="DM Sans"/>
              <a:ea typeface="DM Sans"/>
              <a:cs typeface="DM Sans"/>
              <a:sym typeface="DM Sans"/>
            </a:endParaRPr>
          </a:p>
        </p:txBody>
      </p:sp>
      <p:pic>
        <p:nvPicPr>
          <p:cNvPr id="199" name="Google Shape;199;p46"/>
          <p:cNvPicPr preferRelativeResize="0"/>
          <p:nvPr/>
        </p:nvPicPr>
        <p:blipFill rotWithShape="1">
          <a:blip r:embed="rId4">
            <a:alphaModFix/>
          </a:blip>
          <a:srcRect b="12823" l="0" r="4251" t="0"/>
          <a:stretch/>
        </p:blipFill>
        <p:spPr>
          <a:xfrm>
            <a:off x="4531250" y="1653475"/>
            <a:ext cx="4189798" cy="18365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47"/>
          <p:cNvPicPr preferRelativeResize="0"/>
          <p:nvPr/>
        </p:nvPicPr>
        <p:blipFill rotWithShape="1">
          <a:blip r:embed="rId3">
            <a:alphaModFix/>
          </a:blip>
          <a:srcRect b="0" l="1904" r="1895" t="0"/>
          <a:stretch/>
        </p:blipFill>
        <p:spPr>
          <a:xfrm>
            <a:off x="5846400" y="0"/>
            <a:ext cx="3297600" cy="5144401"/>
          </a:xfrm>
          <a:prstGeom prst="rect">
            <a:avLst/>
          </a:prstGeom>
          <a:noFill/>
          <a:ln>
            <a:noFill/>
          </a:ln>
        </p:spPr>
      </p:pic>
      <p:pic>
        <p:nvPicPr>
          <p:cNvPr id="205" name="Google Shape;205;p4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06" name="Google Shape;206;p47"/>
          <p:cNvSpPr txBox="1"/>
          <p:nvPr/>
        </p:nvSpPr>
        <p:spPr>
          <a:xfrm>
            <a:off x="548125" y="518500"/>
            <a:ext cx="5477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4000">
                <a:solidFill>
                  <a:schemeClr val="dk1"/>
                </a:solidFill>
                <a:latin typeface="DM Sans"/>
                <a:ea typeface="DM Sans"/>
                <a:cs typeface="DM Sans"/>
                <a:sym typeface="DM Sans"/>
              </a:rPr>
              <a:t>Vamos destrinchar essas etapas </a:t>
            </a:r>
            <a:endParaRPr b="1" sz="4000">
              <a:solidFill>
                <a:schemeClr val="dk1"/>
              </a:solidFill>
              <a:latin typeface="DM Sans"/>
              <a:ea typeface="DM Sans"/>
              <a:cs typeface="DM Sans"/>
              <a:sym typeface="DM Sans"/>
            </a:endParaRPr>
          </a:p>
        </p:txBody>
      </p:sp>
      <p:sp>
        <p:nvSpPr>
          <p:cNvPr id="207" name="Google Shape;207;p47"/>
          <p:cNvSpPr txBox="1"/>
          <p:nvPr/>
        </p:nvSpPr>
        <p:spPr>
          <a:xfrm>
            <a:off x="630000" y="2141975"/>
            <a:ext cx="4731900" cy="22089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dk1"/>
              </a:buClr>
              <a:buSzPts val="1350"/>
              <a:buAutoNum type="arabicPeriod"/>
            </a:pPr>
            <a:r>
              <a:rPr b="1" lang="pt-BR" sz="1350">
                <a:solidFill>
                  <a:schemeClr val="dk1"/>
                </a:solidFill>
                <a:highlight>
                  <a:srgbClr val="EAFF6A"/>
                </a:highlight>
                <a:latin typeface="DM Sans"/>
                <a:ea typeface="DM Sans"/>
                <a:cs typeface="DM Sans"/>
                <a:sym typeface="DM Sans"/>
              </a:rPr>
              <a:t>Coleta de dados:</a:t>
            </a:r>
            <a:r>
              <a:rPr b="1"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obter os dados brutos de várias fontes, como bancos de dados, arquivos CSV, APIs da web, entre outros.</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AutoNum type="arabicPeriod"/>
            </a:pPr>
            <a:r>
              <a:rPr b="1" lang="pt-BR" sz="1350">
                <a:solidFill>
                  <a:schemeClr val="dk1"/>
                </a:solidFill>
                <a:highlight>
                  <a:srgbClr val="EAFF6A"/>
                </a:highlight>
                <a:latin typeface="DM Sans"/>
                <a:ea typeface="DM Sans"/>
                <a:cs typeface="DM Sans"/>
                <a:sym typeface="DM Sans"/>
              </a:rPr>
              <a:t>Limpeza de dados:</a:t>
            </a:r>
            <a:r>
              <a:rPr lang="pt-BR" sz="1350">
                <a:solidFill>
                  <a:schemeClr val="dk1"/>
                </a:solidFill>
                <a:highlight>
                  <a:srgbClr val="EAFF6A"/>
                </a:highlight>
                <a:latin typeface="DM Sans"/>
                <a:ea typeface="DM Sans"/>
                <a:cs typeface="DM Sans"/>
                <a:sym typeface="DM Sans"/>
              </a:rPr>
              <a:t> </a:t>
            </a:r>
            <a:r>
              <a:rPr lang="pt-BR" sz="1350">
                <a:solidFill>
                  <a:schemeClr val="dk1"/>
                </a:solidFill>
                <a:latin typeface="DM Sans"/>
                <a:ea typeface="DM Sans"/>
                <a:cs typeface="DM Sans"/>
                <a:sym typeface="DM Sans"/>
              </a:rPr>
              <a:t>identificar e lidar com dados ausentes, duplicados ou inconsistentes. Isso pode envolver o preenchimento de valores ausentes, remoção de duplicatas e correção de erros nos dados.</a:t>
            </a:r>
            <a:endParaRPr sz="1350">
              <a:solidFill>
                <a:schemeClr val="dk1"/>
              </a:solidFill>
              <a:latin typeface="DM Sans"/>
              <a:ea typeface="DM Sans"/>
              <a:cs typeface="DM Sans"/>
              <a:sym typeface="DM Sans"/>
            </a:endParaRPr>
          </a:p>
          <a:p>
            <a:pPr indent="0" lvl="0" marL="0" rtl="0" algn="l">
              <a:lnSpc>
                <a:spcPct val="100000"/>
              </a:lnSpc>
              <a:spcBef>
                <a:spcPts val="120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48"/>
          <p:cNvPicPr preferRelativeResize="0"/>
          <p:nvPr/>
        </p:nvPicPr>
        <p:blipFill rotWithShape="1">
          <a:blip r:embed="rId3">
            <a:alphaModFix/>
          </a:blip>
          <a:srcRect b="0" l="1904" r="1895" t="0"/>
          <a:stretch/>
        </p:blipFill>
        <p:spPr>
          <a:xfrm>
            <a:off x="5846400" y="0"/>
            <a:ext cx="3297600" cy="5144401"/>
          </a:xfrm>
          <a:prstGeom prst="rect">
            <a:avLst/>
          </a:prstGeom>
          <a:noFill/>
          <a:ln>
            <a:noFill/>
          </a:ln>
        </p:spPr>
      </p:pic>
      <p:pic>
        <p:nvPicPr>
          <p:cNvPr id="213" name="Google Shape;213;p4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14" name="Google Shape;214;p48"/>
          <p:cNvSpPr txBox="1"/>
          <p:nvPr/>
        </p:nvSpPr>
        <p:spPr>
          <a:xfrm>
            <a:off x="548125" y="518500"/>
            <a:ext cx="5477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4000">
                <a:solidFill>
                  <a:schemeClr val="dk1"/>
                </a:solidFill>
                <a:latin typeface="DM Sans"/>
                <a:ea typeface="DM Sans"/>
                <a:cs typeface="DM Sans"/>
                <a:sym typeface="DM Sans"/>
              </a:rPr>
              <a:t>Vamos destrinchar essas etapas </a:t>
            </a:r>
            <a:endParaRPr b="1" sz="4000">
              <a:solidFill>
                <a:schemeClr val="dk1"/>
              </a:solidFill>
              <a:latin typeface="DM Sans"/>
              <a:ea typeface="DM Sans"/>
              <a:cs typeface="DM Sans"/>
              <a:sym typeface="DM Sans"/>
            </a:endParaRPr>
          </a:p>
        </p:txBody>
      </p:sp>
      <p:sp>
        <p:nvSpPr>
          <p:cNvPr id="215" name="Google Shape;215;p48"/>
          <p:cNvSpPr txBox="1"/>
          <p:nvPr/>
        </p:nvSpPr>
        <p:spPr>
          <a:xfrm>
            <a:off x="630000" y="2141975"/>
            <a:ext cx="4731900" cy="25431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1"/>
              </a:buClr>
              <a:buSzPts val="1350"/>
              <a:buAutoNum type="arabicPeriod" startAt="3"/>
            </a:pPr>
            <a:r>
              <a:rPr b="1" lang="pt-BR" sz="1350">
                <a:solidFill>
                  <a:schemeClr val="dk1"/>
                </a:solidFill>
                <a:highlight>
                  <a:srgbClr val="EAFF6A"/>
                </a:highlight>
                <a:latin typeface="DM Sans"/>
                <a:ea typeface="DM Sans"/>
                <a:cs typeface="DM Sans"/>
                <a:sym typeface="DM Sans"/>
              </a:rPr>
              <a:t>Transformação de dados</a:t>
            </a:r>
            <a:r>
              <a:rPr b="1" lang="pt-BR" sz="1350">
                <a:solidFill>
                  <a:schemeClr val="dk1"/>
                </a:solidFill>
                <a:highlight>
                  <a:schemeClr val="accent6"/>
                </a:highlight>
                <a:latin typeface="DM Sans"/>
                <a:ea typeface="DM Sans"/>
                <a:cs typeface="DM Sans"/>
                <a:sym typeface="DM Sans"/>
              </a:rPr>
              <a:t>:</a:t>
            </a:r>
            <a:r>
              <a:rPr lang="pt-BR" sz="1350">
                <a:solidFill>
                  <a:schemeClr val="dk1"/>
                </a:solidFill>
                <a:latin typeface="DM Sans"/>
                <a:ea typeface="DM Sans"/>
                <a:cs typeface="DM Sans"/>
                <a:sym typeface="DM Sans"/>
              </a:rPr>
              <a:t> reformatar, reorganizar ou combinar dados para torná-los adequados para análise. Isso pode incluir a conversão de tipos de dados, a criação de variáveis derivadas, a normalização de dados, entre outros.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startAt="3"/>
            </a:pPr>
            <a:r>
              <a:rPr b="1" lang="pt-BR" sz="1350">
                <a:solidFill>
                  <a:schemeClr val="dk1"/>
                </a:solidFill>
                <a:highlight>
                  <a:srgbClr val="EAFF6A"/>
                </a:highlight>
                <a:latin typeface="DM Sans"/>
                <a:ea typeface="DM Sans"/>
                <a:cs typeface="DM Sans"/>
                <a:sym typeface="DM Sans"/>
              </a:rPr>
              <a:t>Integração de dados: </a:t>
            </a:r>
            <a:r>
              <a:rPr lang="pt-BR" sz="1350">
                <a:solidFill>
                  <a:schemeClr val="dk1"/>
                </a:solidFill>
                <a:latin typeface="DM Sans"/>
                <a:ea typeface="DM Sans"/>
                <a:cs typeface="DM Sans"/>
                <a:sym typeface="DM Sans"/>
              </a:rPr>
              <a:t>combinar dados de várias fontes em um único conjunto de dados coeso. Isso pode envolver a junção de tabelas com base em chaves comuns ou a combinação de dados de diferentes formatos.</a:t>
            </a:r>
            <a:endParaRPr sz="135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49"/>
          <p:cNvPicPr preferRelativeResize="0"/>
          <p:nvPr/>
        </p:nvPicPr>
        <p:blipFill rotWithShape="1">
          <a:blip r:embed="rId3">
            <a:alphaModFix/>
          </a:blip>
          <a:srcRect b="0" l="1904" r="1895" t="0"/>
          <a:stretch/>
        </p:blipFill>
        <p:spPr>
          <a:xfrm>
            <a:off x="5846400" y="0"/>
            <a:ext cx="3297600" cy="5144401"/>
          </a:xfrm>
          <a:prstGeom prst="rect">
            <a:avLst/>
          </a:prstGeom>
          <a:noFill/>
          <a:ln>
            <a:noFill/>
          </a:ln>
        </p:spPr>
      </p:pic>
      <p:pic>
        <p:nvPicPr>
          <p:cNvPr id="221" name="Google Shape;221;p4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22" name="Google Shape;222;p49"/>
          <p:cNvSpPr txBox="1"/>
          <p:nvPr/>
        </p:nvSpPr>
        <p:spPr>
          <a:xfrm>
            <a:off x="548125" y="518500"/>
            <a:ext cx="5477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4000">
                <a:solidFill>
                  <a:schemeClr val="dk1"/>
                </a:solidFill>
                <a:latin typeface="DM Sans"/>
                <a:ea typeface="DM Sans"/>
                <a:cs typeface="DM Sans"/>
                <a:sym typeface="DM Sans"/>
              </a:rPr>
              <a:t>Vamos destrinchar essas etapas </a:t>
            </a:r>
            <a:endParaRPr b="1" sz="4000">
              <a:solidFill>
                <a:schemeClr val="dk1"/>
              </a:solidFill>
              <a:latin typeface="DM Sans"/>
              <a:ea typeface="DM Sans"/>
              <a:cs typeface="DM Sans"/>
              <a:sym typeface="DM Sans"/>
            </a:endParaRPr>
          </a:p>
        </p:txBody>
      </p:sp>
      <p:sp>
        <p:nvSpPr>
          <p:cNvPr id="223" name="Google Shape;223;p49"/>
          <p:cNvSpPr txBox="1"/>
          <p:nvPr/>
        </p:nvSpPr>
        <p:spPr>
          <a:xfrm>
            <a:off x="630000" y="2141975"/>
            <a:ext cx="4731900" cy="1980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1"/>
              </a:buClr>
              <a:buSzPts val="1350"/>
              <a:buAutoNum type="arabicPeriod" startAt="5"/>
            </a:pPr>
            <a:r>
              <a:rPr b="1" lang="pt-BR" sz="1350">
                <a:solidFill>
                  <a:schemeClr val="dk1"/>
                </a:solidFill>
                <a:highlight>
                  <a:srgbClr val="EAFF6A"/>
                </a:highlight>
                <a:latin typeface="DM Sans"/>
                <a:ea typeface="DM Sans"/>
                <a:cs typeface="DM Sans"/>
                <a:sym typeface="DM Sans"/>
              </a:rPr>
              <a:t>Redução de dados:</a:t>
            </a:r>
            <a:r>
              <a:rPr b="1"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reduzir o tamanho do conjunto de dados, removendo variáveis não relevantes ou agrupando dados em categorias mais amplas.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AutoNum type="arabicPeriod" startAt="5"/>
            </a:pPr>
            <a:r>
              <a:rPr b="1" lang="pt-BR" sz="1350">
                <a:solidFill>
                  <a:schemeClr val="dk1"/>
                </a:solidFill>
                <a:highlight>
                  <a:srgbClr val="EAFF6A"/>
                </a:highlight>
                <a:latin typeface="DM Sans"/>
                <a:ea typeface="DM Sans"/>
                <a:cs typeface="DM Sans"/>
                <a:sym typeface="DM Sans"/>
              </a:rPr>
              <a:t>Validação de dados:</a:t>
            </a:r>
            <a:r>
              <a:rPr b="1"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verificar a qualidade dos dados transformados e garantir que eles estejam corretos, consistentes e prontos para análise.</a:t>
            </a:r>
            <a:endParaRPr sz="1350">
              <a:solidFill>
                <a:schemeClr val="dk1"/>
              </a:solidFill>
              <a:latin typeface="DM Sans"/>
              <a:ea typeface="DM Sans"/>
              <a:cs typeface="DM Sans"/>
              <a:sym typeface="DM Sans"/>
            </a:endParaRPr>
          </a:p>
          <a:p>
            <a:pPr indent="0" lvl="0" marL="457200" rtl="0" algn="l">
              <a:lnSpc>
                <a:spcPct val="115000"/>
              </a:lnSpc>
              <a:spcBef>
                <a:spcPts val="1200"/>
              </a:spcBef>
              <a:spcAft>
                <a:spcPts val="1200"/>
              </a:spcAft>
              <a:buNone/>
            </a:pPr>
            <a:r>
              <a:t/>
            </a:r>
            <a:endParaRPr b="1" sz="1350">
              <a:solidFill>
                <a:schemeClr val="dk1"/>
              </a:solidFill>
              <a:highlight>
                <a:schemeClr val="accent6"/>
              </a:highlight>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50"/>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Duplicidades</a:t>
            </a:r>
            <a:endParaRPr b="1" sz="400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51"/>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234" name="Google Shape;234;p5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35" name="Google Shape;235;p51"/>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Duplicidades</a:t>
            </a:r>
            <a:endParaRPr b="1" sz="4000">
              <a:solidFill>
                <a:schemeClr val="dk1"/>
              </a:solidFill>
              <a:latin typeface="DM Sans"/>
              <a:ea typeface="DM Sans"/>
              <a:cs typeface="DM Sans"/>
              <a:sym typeface="DM Sans"/>
            </a:endParaRPr>
          </a:p>
        </p:txBody>
      </p:sp>
      <p:sp>
        <p:nvSpPr>
          <p:cNvPr id="236" name="Google Shape;236;p51"/>
          <p:cNvSpPr txBox="1"/>
          <p:nvPr/>
        </p:nvSpPr>
        <p:spPr>
          <a:xfrm>
            <a:off x="362225" y="1781575"/>
            <a:ext cx="4167300" cy="278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Duplicidades em bases de dados são ocorrências de registros que possuem </a:t>
            </a:r>
            <a:r>
              <a:rPr b="1" lang="pt-BR" sz="1350">
                <a:solidFill>
                  <a:schemeClr val="dk1"/>
                </a:solidFill>
                <a:latin typeface="DM Sans"/>
                <a:ea typeface="DM Sans"/>
                <a:cs typeface="DM Sans"/>
                <a:sym typeface="DM Sans"/>
              </a:rPr>
              <a:t>informações idênticas </a:t>
            </a:r>
            <a:r>
              <a:rPr lang="pt-BR" sz="1350">
                <a:solidFill>
                  <a:schemeClr val="dk1"/>
                </a:solidFill>
                <a:latin typeface="DM Sans"/>
                <a:ea typeface="DM Sans"/>
                <a:cs typeface="DM Sans"/>
                <a:sym typeface="DM Sans"/>
              </a:rPr>
              <a:t>ou muito semelhantes em várias linhas da base de dados.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Essas duplicatas podem surgir devido a erros de entrada de dados, problemas de sincronização de dados, falhas em processos de extração, transformação e carregamento de dados (ETL), entre outros motivos.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5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rgbClr val="EAFF6A"/>
                </a:solidFill>
                <a:latin typeface="DM Sans"/>
                <a:ea typeface="DM Sans"/>
                <a:cs typeface="DM Sans"/>
                <a:sym typeface="DM Sans"/>
              </a:rPr>
              <a:t>Duplicidades</a:t>
            </a:r>
            <a:endParaRPr b="1" sz="4000">
              <a:solidFill>
                <a:srgbClr val="EAFF6A"/>
              </a:solidFill>
              <a:latin typeface="DM Sans"/>
              <a:ea typeface="DM Sans"/>
              <a:cs typeface="DM Sans"/>
              <a:sym typeface="DM Sans"/>
            </a:endParaRPr>
          </a:p>
        </p:txBody>
      </p:sp>
      <p:pic>
        <p:nvPicPr>
          <p:cNvPr id="242" name="Google Shape;242;p52"/>
          <p:cNvPicPr preferRelativeResize="0"/>
          <p:nvPr/>
        </p:nvPicPr>
        <p:blipFill>
          <a:blip r:embed="rId3">
            <a:alphaModFix/>
          </a:blip>
          <a:stretch>
            <a:fillRect/>
          </a:stretch>
        </p:blipFill>
        <p:spPr>
          <a:xfrm>
            <a:off x="3302301" y="2352174"/>
            <a:ext cx="1685912" cy="2043192"/>
          </a:xfrm>
          <a:prstGeom prst="rect">
            <a:avLst/>
          </a:prstGeom>
          <a:noFill/>
          <a:ln>
            <a:noFill/>
          </a:ln>
        </p:spPr>
      </p:pic>
      <p:pic>
        <p:nvPicPr>
          <p:cNvPr id="243" name="Google Shape;243;p52"/>
          <p:cNvPicPr preferRelativeResize="0"/>
          <p:nvPr/>
        </p:nvPicPr>
        <p:blipFill>
          <a:blip r:embed="rId4">
            <a:alphaModFix/>
          </a:blip>
          <a:stretch>
            <a:fillRect/>
          </a:stretch>
        </p:blipFill>
        <p:spPr>
          <a:xfrm>
            <a:off x="908000" y="2352163"/>
            <a:ext cx="1515925" cy="2195520"/>
          </a:xfrm>
          <a:prstGeom prst="rect">
            <a:avLst/>
          </a:prstGeom>
          <a:noFill/>
          <a:ln>
            <a:noFill/>
          </a:ln>
        </p:spPr>
      </p:pic>
      <p:pic>
        <p:nvPicPr>
          <p:cNvPr id="244" name="Google Shape;244;p52"/>
          <p:cNvPicPr preferRelativeResize="0"/>
          <p:nvPr/>
        </p:nvPicPr>
        <p:blipFill>
          <a:blip r:embed="rId5">
            <a:alphaModFix/>
          </a:blip>
          <a:stretch>
            <a:fillRect/>
          </a:stretch>
        </p:blipFill>
        <p:spPr>
          <a:xfrm>
            <a:off x="5866600" y="2334712"/>
            <a:ext cx="1732700" cy="2078125"/>
          </a:xfrm>
          <a:prstGeom prst="rect">
            <a:avLst/>
          </a:prstGeom>
          <a:noFill/>
          <a:ln>
            <a:noFill/>
          </a:ln>
        </p:spPr>
      </p:pic>
      <p:sp>
        <p:nvSpPr>
          <p:cNvPr id="245" name="Google Shape;245;p52"/>
          <p:cNvSpPr txBox="1"/>
          <p:nvPr/>
        </p:nvSpPr>
        <p:spPr>
          <a:xfrm>
            <a:off x="3302288" y="1589263"/>
            <a:ext cx="2658000" cy="6003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identificação de duplicidades:</a:t>
            </a:r>
            <a:endParaRPr sz="1350">
              <a:solidFill>
                <a:schemeClr val="lt1"/>
              </a:solidFill>
              <a:latin typeface="DM Sans"/>
              <a:ea typeface="DM Sans"/>
              <a:cs typeface="DM Sans"/>
              <a:sym typeface="DM Sans"/>
            </a:endParaRPr>
          </a:p>
        </p:txBody>
      </p:sp>
      <p:sp>
        <p:nvSpPr>
          <p:cNvPr id="246" name="Google Shape;246;p52"/>
          <p:cNvSpPr txBox="1"/>
          <p:nvPr/>
        </p:nvSpPr>
        <p:spPr>
          <a:xfrm>
            <a:off x="5866588" y="1589263"/>
            <a:ext cx="2658000" cy="6003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Remoção de duplicidades:</a:t>
            </a:r>
            <a:endParaRPr sz="1350">
              <a:solidFill>
                <a:schemeClr val="lt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5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rgbClr val="EAFF6A"/>
                </a:solidFill>
                <a:latin typeface="DM Sans"/>
                <a:ea typeface="DM Sans"/>
                <a:cs typeface="DM Sans"/>
                <a:sym typeface="DM Sans"/>
              </a:rPr>
              <a:t>Duplicidades</a:t>
            </a:r>
            <a:endParaRPr b="1" sz="4000">
              <a:solidFill>
                <a:srgbClr val="EAFF6A"/>
              </a:solidFill>
              <a:latin typeface="DM Sans"/>
              <a:ea typeface="DM Sans"/>
              <a:cs typeface="DM Sans"/>
              <a:sym typeface="DM Sans"/>
            </a:endParaRPr>
          </a:p>
        </p:txBody>
      </p:sp>
      <p:pic>
        <p:nvPicPr>
          <p:cNvPr id="252" name="Google Shape;252;p53"/>
          <p:cNvPicPr preferRelativeResize="0"/>
          <p:nvPr/>
        </p:nvPicPr>
        <p:blipFill>
          <a:blip r:embed="rId3">
            <a:alphaModFix/>
          </a:blip>
          <a:stretch>
            <a:fillRect/>
          </a:stretch>
        </p:blipFill>
        <p:spPr>
          <a:xfrm>
            <a:off x="588175" y="2334750"/>
            <a:ext cx="1515925" cy="2195520"/>
          </a:xfrm>
          <a:prstGeom prst="rect">
            <a:avLst/>
          </a:prstGeom>
          <a:noFill/>
          <a:ln>
            <a:noFill/>
          </a:ln>
        </p:spPr>
      </p:pic>
      <p:sp>
        <p:nvSpPr>
          <p:cNvPr id="253" name="Google Shape;253;p53"/>
          <p:cNvSpPr txBox="1"/>
          <p:nvPr/>
        </p:nvSpPr>
        <p:spPr>
          <a:xfrm>
            <a:off x="2935000" y="1358425"/>
            <a:ext cx="3075000" cy="1431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keep='last'  mantém a última ocorrência de cada conjunto de duplicatas, em vez da primeira. Geralmente é utilizado seguido de uma ordenação.</a:t>
            </a:r>
            <a:endParaRPr sz="1350">
              <a:solidFill>
                <a:schemeClr val="lt1"/>
              </a:solidFill>
              <a:latin typeface="DM Sans"/>
              <a:ea typeface="DM Sans"/>
              <a:cs typeface="DM Sans"/>
              <a:sym typeface="DM Sans"/>
            </a:endParaRPr>
          </a:p>
        </p:txBody>
      </p:sp>
      <p:sp>
        <p:nvSpPr>
          <p:cNvPr id="254" name="Google Shape;254;p53"/>
          <p:cNvSpPr txBox="1"/>
          <p:nvPr/>
        </p:nvSpPr>
        <p:spPr>
          <a:xfrm>
            <a:off x="6137838" y="1358413"/>
            <a:ext cx="2658000" cy="11442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Possível especificar as colunas consideradas usando subset.</a:t>
            </a:r>
            <a:endParaRPr sz="1350">
              <a:solidFill>
                <a:schemeClr val="lt1"/>
              </a:solidFill>
              <a:latin typeface="DM Sans"/>
              <a:ea typeface="DM Sans"/>
              <a:cs typeface="DM Sans"/>
              <a:sym typeface="DM Sans"/>
            </a:endParaRPr>
          </a:p>
          <a:p>
            <a:pPr indent="0" lvl="0" marL="0" rtl="0" algn="l">
              <a:spcBef>
                <a:spcPts val="1000"/>
              </a:spcBef>
              <a:spcAft>
                <a:spcPts val="1000"/>
              </a:spcAft>
              <a:buNone/>
            </a:pPr>
            <a:r>
              <a:t/>
            </a:r>
            <a:endParaRPr sz="1350">
              <a:solidFill>
                <a:schemeClr val="lt1"/>
              </a:solidFill>
              <a:latin typeface="DM Sans"/>
              <a:ea typeface="DM Sans"/>
              <a:cs typeface="DM Sans"/>
              <a:sym typeface="DM Sans"/>
            </a:endParaRPr>
          </a:p>
        </p:txBody>
      </p:sp>
      <p:pic>
        <p:nvPicPr>
          <p:cNvPr id="255" name="Google Shape;255;p53"/>
          <p:cNvPicPr preferRelativeResize="0"/>
          <p:nvPr/>
        </p:nvPicPr>
        <p:blipFill>
          <a:blip r:embed="rId4">
            <a:alphaModFix/>
          </a:blip>
          <a:stretch>
            <a:fillRect/>
          </a:stretch>
        </p:blipFill>
        <p:spPr>
          <a:xfrm>
            <a:off x="2934988" y="2790023"/>
            <a:ext cx="2101025" cy="1775225"/>
          </a:xfrm>
          <a:prstGeom prst="rect">
            <a:avLst/>
          </a:prstGeom>
          <a:noFill/>
          <a:ln>
            <a:noFill/>
          </a:ln>
        </p:spPr>
      </p:pic>
      <p:pic>
        <p:nvPicPr>
          <p:cNvPr id="256" name="Google Shape;256;p53"/>
          <p:cNvPicPr preferRelativeResize="0"/>
          <p:nvPr/>
        </p:nvPicPr>
        <p:blipFill>
          <a:blip r:embed="rId5">
            <a:alphaModFix/>
          </a:blip>
          <a:stretch>
            <a:fillRect/>
          </a:stretch>
        </p:blipFill>
        <p:spPr>
          <a:xfrm>
            <a:off x="6185364" y="2825000"/>
            <a:ext cx="2562926" cy="170528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54"/>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Datas</a:t>
            </a:r>
            <a:endParaRPr b="1" sz="400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55"/>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267" name="Google Shape;267;p5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68" name="Google Shape;268;p55"/>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Datas</a:t>
            </a:r>
            <a:endParaRPr b="1" sz="4000">
              <a:solidFill>
                <a:schemeClr val="dk1"/>
              </a:solidFill>
              <a:latin typeface="DM Sans"/>
              <a:ea typeface="DM Sans"/>
              <a:cs typeface="DM Sans"/>
              <a:sym typeface="DM Sans"/>
            </a:endParaRPr>
          </a:p>
        </p:txBody>
      </p:sp>
      <p:sp>
        <p:nvSpPr>
          <p:cNvPr id="269" name="Google Shape;269;p55"/>
          <p:cNvSpPr txBox="1"/>
          <p:nvPr/>
        </p:nvSpPr>
        <p:spPr>
          <a:xfrm>
            <a:off x="362225" y="1781575"/>
            <a:ext cx="41673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A biblioteca tem várias funções e métodos para trabalhar com datas e horários, incluindo a capacidade de converter datas em diferentes formatos, extrair componentes de datas, criar novas colunas de data e hora e muito mais.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270" name="Google Shape;270;p55"/>
          <p:cNvPicPr preferRelativeResize="0"/>
          <p:nvPr/>
        </p:nvPicPr>
        <p:blipFill rotWithShape="1">
          <a:blip r:embed="rId5">
            <a:alphaModFix/>
          </a:blip>
          <a:srcRect b="0" l="0" r="0" t="0"/>
          <a:stretch/>
        </p:blipFill>
        <p:spPr>
          <a:xfrm>
            <a:off x="4711600" y="440400"/>
            <a:ext cx="3812076" cy="1774725"/>
          </a:xfrm>
          <a:prstGeom prst="rect">
            <a:avLst/>
          </a:prstGeom>
          <a:noFill/>
          <a:ln>
            <a:noFill/>
          </a:ln>
        </p:spPr>
      </p:pic>
      <p:pic>
        <p:nvPicPr>
          <p:cNvPr id="271" name="Google Shape;271;p55"/>
          <p:cNvPicPr preferRelativeResize="0"/>
          <p:nvPr/>
        </p:nvPicPr>
        <p:blipFill rotWithShape="1">
          <a:blip r:embed="rId6">
            <a:alphaModFix/>
          </a:blip>
          <a:srcRect b="0" l="0" r="0" t="0"/>
          <a:stretch/>
        </p:blipFill>
        <p:spPr>
          <a:xfrm>
            <a:off x="5168625" y="2372250"/>
            <a:ext cx="3031249" cy="2162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38"/>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8"/>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129" name="Google Shape;129;p38"/>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130" name="Google Shape;130;p38"/>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rgbClr val="EAFF6A"/>
                </a:solidFill>
                <a:latin typeface="DM Sans"/>
                <a:ea typeface="DM Sans"/>
                <a:cs typeface="DM Sans"/>
                <a:sym typeface="DM Sans"/>
              </a:rPr>
              <a:t>Datas</a:t>
            </a:r>
            <a:endParaRPr b="1" sz="4000">
              <a:solidFill>
                <a:srgbClr val="EAFF6A"/>
              </a:solidFill>
              <a:latin typeface="DM Sans"/>
              <a:ea typeface="DM Sans"/>
              <a:cs typeface="DM Sans"/>
              <a:sym typeface="DM Sans"/>
            </a:endParaRPr>
          </a:p>
        </p:txBody>
      </p:sp>
      <p:sp>
        <p:nvSpPr>
          <p:cNvPr id="277" name="Google Shape;277;p56"/>
          <p:cNvSpPr txBox="1"/>
          <p:nvPr/>
        </p:nvSpPr>
        <p:spPr>
          <a:xfrm>
            <a:off x="602888" y="1589263"/>
            <a:ext cx="26580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Separação da data: </a:t>
            </a:r>
            <a:endParaRPr sz="1350">
              <a:solidFill>
                <a:schemeClr val="lt1"/>
              </a:solidFill>
              <a:latin typeface="DM Sans"/>
              <a:ea typeface="DM Sans"/>
              <a:cs typeface="DM Sans"/>
              <a:sym typeface="DM Sans"/>
            </a:endParaRPr>
          </a:p>
        </p:txBody>
      </p:sp>
      <p:sp>
        <p:nvSpPr>
          <p:cNvPr id="278" name="Google Shape;278;p56"/>
          <p:cNvSpPr txBox="1"/>
          <p:nvPr/>
        </p:nvSpPr>
        <p:spPr>
          <a:xfrm>
            <a:off x="4804163" y="1589263"/>
            <a:ext cx="26580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Offset da data:</a:t>
            </a:r>
            <a:endParaRPr sz="1350">
              <a:solidFill>
                <a:schemeClr val="lt1"/>
              </a:solidFill>
              <a:latin typeface="DM Sans"/>
              <a:ea typeface="DM Sans"/>
              <a:cs typeface="DM Sans"/>
              <a:sym typeface="DM Sans"/>
            </a:endParaRPr>
          </a:p>
        </p:txBody>
      </p:sp>
      <p:pic>
        <p:nvPicPr>
          <p:cNvPr id="279" name="Google Shape;279;p56"/>
          <p:cNvPicPr preferRelativeResize="0"/>
          <p:nvPr/>
        </p:nvPicPr>
        <p:blipFill rotWithShape="1">
          <a:blip r:embed="rId3">
            <a:alphaModFix/>
          </a:blip>
          <a:srcRect b="0" l="0" r="0" t="0"/>
          <a:stretch/>
        </p:blipFill>
        <p:spPr>
          <a:xfrm>
            <a:off x="366275" y="2320704"/>
            <a:ext cx="3886136" cy="1302426"/>
          </a:xfrm>
          <a:prstGeom prst="rect">
            <a:avLst/>
          </a:prstGeom>
          <a:noFill/>
          <a:ln>
            <a:noFill/>
          </a:ln>
        </p:spPr>
      </p:pic>
      <p:pic>
        <p:nvPicPr>
          <p:cNvPr id="280" name="Google Shape;280;p56"/>
          <p:cNvPicPr preferRelativeResize="0"/>
          <p:nvPr/>
        </p:nvPicPr>
        <p:blipFill rotWithShape="1">
          <a:blip r:embed="rId4">
            <a:alphaModFix/>
          </a:blip>
          <a:srcRect b="0" l="0" r="0" t="0"/>
          <a:stretch/>
        </p:blipFill>
        <p:spPr>
          <a:xfrm>
            <a:off x="4804167" y="2320699"/>
            <a:ext cx="3497757" cy="1691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rgbClr val="EAFF6A"/>
                </a:solidFill>
                <a:latin typeface="DM Sans"/>
                <a:ea typeface="DM Sans"/>
                <a:cs typeface="DM Sans"/>
                <a:sym typeface="DM Sans"/>
              </a:rPr>
              <a:t>Datas</a:t>
            </a:r>
            <a:endParaRPr b="1" sz="4000">
              <a:solidFill>
                <a:srgbClr val="EAFF6A"/>
              </a:solidFill>
              <a:latin typeface="DM Sans"/>
              <a:ea typeface="DM Sans"/>
              <a:cs typeface="DM Sans"/>
              <a:sym typeface="DM Sans"/>
            </a:endParaRPr>
          </a:p>
        </p:txBody>
      </p:sp>
      <p:sp>
        <p:nvSpPr>
          <p:cNvPr id="286" name="Google Shape;286;p57"/>
          <p:cNvSpPr txBox="1"/>
          <p:nvPr/>
        </p:nvSpPr>
        <p:spPr>
          <a:xfrm>
            <a:off x="602888" y="1589263"/>
            <a:ext cx="26580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String para data:</a:t>
            </a:r>
            <a:endParaRPr sz="1350">
              <a:solidFill>
                <a:schemeClr val="lt1"/>
              </a:solidFill>
              <a:latin typeface="DM Sans"/>
              <a:ea typeface="DM Sans"/>
              <a:cs typeface="DM Sans"/>
              <a:sym typeface="DM Sans"/>
            </a:endParaRPr>
          </a:p>
        </p:txBody>
      </p:sp>
      <p:sp>
        <p:nvSpPr>
          <p:cNvPr id="287" name="Google Shape;287;p57"/>
          <p:cNvSpPr txBox="1"/>
          <p:nvPr/>
        </p:nvSpPr>
        <p:spPr>
          <a:xfrm>
            <a:off x="4804163" y="1589263"/>
            <a:ext cx="26580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Data para string:</a:t>
            </a:r>
            <a:endParaRPr sz="1350">
              <a:solidFill>
                <a:schemeClr val="lt1"/>
              </a:solidFill>
              <a:latin typeface="DM Sans"/>
              <a:ea typeface="DM Sans"/>
              <a:cs typeface="DM Sans"/>
              <a:sym typeface="DM Sans"/>
            </a:endParaRPr>
          </a:p>
        </p:txBody>
      </p:sp>
      <p:pic>
        <p:nvPicPr>
          <p:cNvPr id="288" name="Google Shape;288;p57"/>
          <p:cNvPicPr preferRelativeResize="0"/>
          <p:nvPr/>
        </p:nvPicPr>
        <p:blipFill rotWithShape="1">
          <a:blip r:embed="rId3">
            <a:alphaModFix/>
          </a:blip>
          <a:srcRect b="0" l="0" r="0" t="0"/>
          <a:stretch/>
        </p:blipFill>
        <p:spPr>
          <a:xfrm>
            <a:off x="473350" y="2371013"/>
            <a:ext cx="3815502" cy="1278748"/>
          </a:xfrm>
          <a:prstGeom prst="rect">
            <a:avLst/>
          </a:prstGeom>
          <a:noFill/>
          <a:ln>
            <a:noFill/>
          </a:ln>
        </p:spPr>
      </p:pic>
      <p:pic>
        <p:nvPicPr>
          <p:cNvPr id="289" name="Google Shape;289;p57"/>
          <p:cNvPicPr preferRelativeResize="0"/>
          <p:nvPr/>
        </p:nvPicPr>
        <p:blipFill rotWithShape="1">
          <a:blip r:embed="rId4">
            <a:alphaModFix/>
          </a:blip>
          <a:srcRect b="0" l="0" r="0" t="0"/>
          <a:stretch/>
        </p:blipFill>
        <p:spPr>
          <a:xfrm>
            <a:off x="4804167" y="2336912"/>
            <a:ext cx="3434183" cy="1660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8"/>
          <p:cNvSpPr txBox="1"/>
          <p:nvPr/>
        </p:nvSpPr>
        <p:spPr>
          <a:xfrm>
            <a:off x="1100250" y="1642475"/>
            <a:ext cx="6943500" cy="2955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pt-BR" sz="4000">
                <a:solidFill>
                  <a:srgbClr val="EAFF6A"/>
                </a:solidFill>
                <a:latin typeface="DM Sans"/>
                <a:ea typeface="DM Sans"/>
                <a:cs typeface="DM Sans"/>
                <a:sym typeface="DM Sans"/>
              </a:rPr>
              <a:t>Agora vamos revisar alguns conceitos importantes </a:t>
            </a:r>
            <a:endParaRPr b="1" sz="4000">
              <a:solidFill>
                <a:srgbClr val="EAFF6A"/>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rPr b="1" lang="pt-BR" sz="4000">
                <a:solidFill>
                  <a:srgbClr val="EAFF6A"/>
                </a:solidFill>
                <a:latin typeface="DM Sans"/>
                <a:ea typeface="DM Sans"/>
                <a:cs typeface="DM Sans"/>
                <a:sym typeface="DM Sans"/>
              </a:rPr>
              <a:t>de manipulação de dados.</a:t>
            </a:r>
            <a:endParaRPr b="1" sz="4000">
              <a:solidFill>
                <a:srgbClr val="EAFF6A"/>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rgbClr val="EAFF6A"/>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rgbClr val="EAFF6A"/>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500">
                <a:solidFill>
                  <a:srgbClr val="EAFF6A"/>
                </a:solidFill>
                <a:latin typeface="DM Sans"/>
                <a:ea typeface="DM Sans"/>
                <a:cs typeface="DM Sans"/>
                <a:sym typeface="DM Sans"/>
              </a:rPr>
              <a:t>Revisão: GroupBy</a:t>
            </a:r>
            <a:endParaRPr b="1" sz="3500">
              <a:solidFill>
                <a:srgbClr val="EAFF6A"/>
              </a:solidFill>
              <a:latin typeface="DM Sans"/>
              <a:ea typeface="DM Sans"/>
              <a:cs typeface="DM Sans"/>
              <a:sym typeface="DM Sans"/>
            </a:endParaRPr>
          </a:p>
        </p:txBody>
      </p:sp>
      <p:sp>
        <p:nvSpPr>
          <p:cNvPr id="300" name="Google Shape;300;p59"/>
          <p:cNvSpPr txBox="1"/>
          <p:nvPr/>
        </p:nvSpPr>
        <p:spPr>
          <a:xfrm>
            <a:off x="473350" y="1626100"/>
            <a:ext cx="4098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O método groupby é uma função de agregação</a:t>
            </a:r>
            <a:r>
              <a:rPr lang="pt-BR" sz="1350">
                <a:solidFill>
                  <a:srgbClr val="B7B7B7"/>
                </a:solidFill>
                <a:latin typeface="DM Sans"/>
                <a:ea typeface="DM Sans"/>
                <a:cs typeface="DM Sans"/>
                <a:sym typeface="DM Sans"/>
              </a:rPr>
              <a:t> que permite agrupar os dados de um dataframe com base em uma ou mais colunas e, em seguida, aplicar funções de agregação a esses grupos.</a:t>
            </a:r>
            <a:endParaRPr sz="135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rgbClr val="B7B7B7"/>
              </a:solidFill>
              <a:latin typeface="DM Sans"/>
              <a:ea typeface="DM Sans"/>
              <a:cs typeface="DM Sans"/>
              <a:sym typeface="DM Sans"/>
            </a:endParaRPr>
          </a:p>
          <a:p>
            <a:pPr indent="0" lvl="0" marL="0" rtl="0" algn="l">
              <a:spcBef>
                <a:spcPts val="0"/>
              </a:spcBef>
              <a:spcAft>
                <a:spcPts val="0"/>
              </a:spcAft>
              <a:buNone/>
            </a:pPr>
            <a:r>
              <a:t/>
            </a:r>
            <a:endParaRPr sz="1350">
              <a:solidFill>
                <a:srgbClr val="B7B7B7"/>
              </a:solidFill>
              <a:latin typeface="DM Sans"/>
              <a:ea typeface="DM Sans"/>
              <a:cs typeface="DM Sans"/>
              <a:sym typeface="DM Sans"/>
            </a:endParaRPr>
          </a:p>
        </p:txBody>
      </p:sp>
      <p:grpSp>
        <p:nvGrpSpPr>
          <p:cNvPr id="301" name="Google Shape;301;p59"/>
          <p:cNvGrpSpPr/>
          <p:nvPr/>
        </p:nvGrpSpPr>
        <p:grpSpPr>
          <a:xfrm>
            <a:off x="473351" y="619523"/>
            <a:ext cx="738900" cy="738900"/>
            <a:chOff x="473351" y="619523"/>
            <a:chExt cx="738900" cy="738900"/>
          </a:xfrm>
        </p:grpSpPr>
        <p:sp>
          <p:nvSpPr>
            <p:cNvPr id="302" name="Google Shape;302;p5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 name="Google Shape;303;p59"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304" name="Google Shape;304;p59"/>
          <p:cNvSpPr txBox="1"/>
          <p:nvPr/>
        </p:nvSpPr>
        <p:spPr>
          <a:xfrm>
            <a:off x="4904750" y="1626100"/>
            <a:ext cx="3955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highlight>
                  <a:srgbClr val="EAFF6A"/>
                </a:highlight>
                <a:latin typeface="DM Sans"/>
                <a:ea typeface="DM Sans"/>
                <a:cs typeface="DM Sans"/>
                <a:sym typeface="DM Sans"/>
              </a:rPr>
              <a:t>agg() </a:t>
            </a:r>
            <a:r>
              <a:rPr b="1" lang="pt-BR" sz="1350">
                <a:solidFill>
                  <a:schemeClr val="lt2"/>
                </a:solidFill>
                <a:latin typeface="DM Sans"/>
                <a:ea typeface="DM Sans"/>
                <a:cs typeface="DM Sans"/>
                <a:sym typeface="DM Sans"/>
              </a:rPr>
              <a:t>é uma função de agregação que permite aplicar várias funções de agregação a uma coluna ou conjunto de colunas em um dataframe. </a:t>
            </a:r>
            <a:endParaRPr sz="1350">
              <a:solidFill>
                <a:schemeClr val="lt2"/>
              </a:solidFill>
              <a:latin typeface="DM Sans"/>
              <a:ea typeface="DM Sans"/>
              <a:cs typeface="DM Sans"/>
              <a:sym typeface="DM Sans"/>
            </a:endParaRPr>
          </a:p>
        </p:txBody>
      </p:sp>
      <p:pic>
        <p:nvPicPr>
          <p:cNvPr id="305" name="Google Shape;305;p59"/>
          <p:cNvPicPr preferRelativeResize="0"/>
          <p:nvPr/>
        </p:nvPicPr>
        <p:blipFill rotWithShape="1">
          <a:blip r:embed="rId4">
            <a:alphaModFix/>
          </a:blip>
          <a:srcRect b="0" l="0" r="0" t="0"/>
          <a:stretch/>
        </p:blipFill>
        <p:spPr>
          <a:xfrm>
            <a:off x="4974202" y="2715825"/>
            <a:ext cx="3640350" cy="1822910"/>
          </a:xfrm>
          <a:prstGeom prst="rect">
            <a:avLst/>
          </a:prstGeom>
          <a:noFill/>
          <a:ln>
            <a:noFill/>
          </a:ln>
        </p:spPr>
      </p:pic>
      <p:pic>
        <p:nvPicPr>
          <p:cNvPr id="306" name="Google Shape;306;p59"/>
          <p:cNvPicPr preferRelativeResize="0"/>
          <p:nvPr/>
        </p:nvPicPr>
        <p:blipFill rotWithShape="1">
          <a:blip r:embed="rId5">
            <a:alphaModFix/>
          </a:blip>
          <a:srcRect b="0" l="0" r="0" t="0"/>
          <a:stretch/>
        </p:blipFill>
        <p:spPr>
          <a:xfrm>
            <a:off x="1316810" y="2715826"/>
            <a:ext cx="2657280" cy="19082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60"/>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500">
                <a:solidFill>
                  <a:srgbClr val="EAFF6A"/>
                </a:solidFill>
                <a:latin typeface="DM Sans"/>
                <a:ea typeface="DM Sans"/>
                <a:cs typeface="DM Sans"/>
                <a:sym typeface="DM Sans"/>
              </a:rPr>
              <a:t>Revisão: Ordenação</a:t>
            </a:r>
            <a:endParaRPr b="1" sz="3500">
              <a:solidFill>
                <a:srgbClr val="EAFF6A"/>
              </a:solidFill>
              <a:latin typeface="DM Sans"/>
              <a:ea typeface="DM Sans"/>
              <a:cs typeface="DM Sans"/>
              <a:sym typeface="DM Sans"/>
            </a:endParaRPr>
          </a:p>
        </p:txBody>
      </p:sp>
      <p:sp>
        <p:nvSpPr>
          <p:cNvPr id="312" name="Google Shape;312;p60"/>
          <p:cNvSpPr txBox="1"/>
          <p:nvPr/>
        </p:nvSpPr>
        <p:spPr>
          <a:xfrm>
            <a:off x="473350" y="1626100"/>
            <a:ext cx="4098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lt2"/>
                </a:solidFill>
                <a:latin typeface="DM Sans"/>
                <a:ea typeface="DM Sans"/>
                <a:cs typeface="DM Sans"/>
                <a:sym typeface="DM Sans"/>
              </a:rPr>
              <a:t>É possível especificar mais uma coluna:</a:t>
            </a:r>
            <a:endParaRPr b="1" sz="1350">
              <a:solidFill>
                <a:schemeClr val="lt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highlight>
                <a:srgbClr val="EAFF6A"/>
              </a:highlight>
              <a:latin typeface="DM Sans"/>
              <a:ea typeface="DM Sans"/>
              <a:cs typeface="DM Sans"/>
              <a:sym typeface="DM Sans"/>
            </a:endParaRPr>
          </a:p>
        </p:txBody>
      </p:sp>
      <p:grpSp>
        <p:nvGrpSpPr>
          <p:cNvPr id="313" name="Google Shape;313;p60"/>
          <p:cNvGrpSpPr/>
          <p:nvPr/>
        </p:nvGrpSpPr>
        <p:grpSpPr>
          <a:xfrm>
            <a:off x="473351" y="619523"/>
            <a:ext cx="738900" cy="738900"/>
            <a:chOff x="473351" y="619523"/>
            <a:chExt cx="738900" cy="738900"/>
          </a:xfrm>
        </p:grpSpPr>
        <p:sp>
          <p:nvSpPr>
            <p:cNvPr id="314" name="Google Shape;314;p6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5" name="Google Shape;315;p60"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316" name="Google Shape;316;p60"/>
          <p:cNvSpPr txBox="1"/>
          <p:nvPr/>
        </p:nvSpPr>
        <p:spPr>
          <a:xfrm>
            <a:off x="4904750" y="1626100"/>
            <a:ext cx="3955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lt2"/>
                </a:solidFill>
                <a:latin typeface="DM Sans"/>
                <a:ea typeface="DM Sans"/>
                <a:cs typeface="DM Sans"/>
                <a:sym typeface="DM Sans"/>
              </a:rPr>
              <a:t>Para ordenar de forma decrescente utilize</a:t>
            </a:r>
            <a:r>
              <a:rPr lang="pt-BR" sz="1350">
                <a:solidFill>
                  <a:schemeClr val="dk1"/>
                </a:solidFill>
                <a:highlight>
                  <a:srgbClr val="EAFF6A"/>
                </a:highlight>
                <a:latin typeface="DM Sans"/>
                <a:ea typeface="DM Sans"/>
                <a:cs typeface="DM Sans"/>
                <a:sym typeface="DM Sans"/>
              </a:rPr>
              <a:t> ascending = False</a:t>
            </a:r>
            <a:endParaRPr sz="135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None/>
            </a:pPr>
            <a:r>
              <a:t/>
            </a:r>
            <a:endParaRPr sz="135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None/>
            </a:pPr>
            <a:r>
              <a:t/>
            </a:r>
            <a:endParaRPr sz="1350">
              <a:solidFill>
                <a:schemeClr val="dk1"/>
              </a:solidFill>
              <a:highlight>
                <a:srgbClr val="EAFF6A"/>
              </a:highlight>
              <a:latin typeface="DM Sans"/>
              <a:ea typeface="DM Sans"/>
              <a:cs typeface="DM Sans"/>
              <a:sym typeface="DM Sans"/>
            </a:endParaRPr>
          </a:p>
        </p:txBody>
      </p:sp>
      <p:pic>
        <p:nvPicPr>
          <p:cNvPr id="317" name="Google Shape;317;p60"/>
          <p:cNvPicPr preferRelativeResize="0"/>
          <p:nvPr/>
        </p:nvPicPr>
        <p:blipFill rotWithShape="1">
          <a:blip r:embed="rId4">
            <a:alphaModFix/>
          </a:blip>
          <a:srcRect b="0" l="0" r="0" t="0"/>
          <a:stretch/>
        </p:blipFill>
        <p:spPr>
          <a:xfrm>
            <a:off x="956000" y="2278575"/>
            <a:ext cx="2445095" cy="2144725"/>
          </a:xfrm>
          <a:prstGeom prst="rect">
            <a:avLst/>
          </a:prstGeom>
          <a:noFill/>
          <a:ln>
            <a:noFill/>
          </a:ln>
        </p:spPr>
      </p:pic>
      <p:pic>
        <p:nvPicPr>
          <p:cNvPr id="318" name="Google Shape;318;p60"/>
          <p:cNvPicPr preferRelativeResize="0"/>
          <p:nvPr/>
        </p:nvPicPr>
        <p:blipFill rotWithShape="1">
          <a:blip r:embed="rId5">
            <a:alphaModFix/>
          </a:blip>
          <a:srcRect b="0" l="0" r="0" t="0"/>
          <a:stretch/>
        </p:blipFill>
        <p:spPr>
          <a:xfrm>
            <a:off x="5408076" y="2278575"/>
            <a:ext cx="2623254" cy="21447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6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500">
                <a:solidFill>
                  <a:srgbClr val="EAFF6A"/>
                </a:solidFill>
                <a:latin typeface="DM Sans"/>
                <a:ea typeface="DM Sans"/>
                <a:cs typeface="DM Sans"/>
                <a:sym typeface="DM Sans"/>
              </a:rPr>
              <a:t>Revisão: Concat</a:t>
            </a:r>
            <a:endParaRPr b="1" sz="3500">
              <a:solidFill>
                <a:srgbClr val="EAFF6A"/>
              </a:solidFill>
              <a:latin typeface="DM Sans"/>
              <a:ea typeface="DM Sans"/>
              <a:cs typeface="DM Sans"/>
              <a:sym typeface="DM Sans"/>
            </a:endParaRPr>
          </a:p>
        </p:txBody>
      </p:sp>
      <p:sp>
        <p:nvSpPr>
          <p:cNvPr id="324" name="Google Shape;324;p61"/>
          <p:cNvSpPr txBox="1"/>
          <p:nvPr/>
        </p:nvSpPr>
        <p:spPr>
          <a:xfrm>
            <a:off x="473350" y="1564725"/>
            <a:ext cx="81411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400"/>
              <a:buFont typeface="Arial"/>
              <a:buNone/>
            </a:pPr>
            <a:r>
              <a:rPr b="1" lang="pt-BR" sz="1350">
                <a:solidFill>
                  <a:schemeClr val="dk1"/>
                </a:solidFill>
                <a:highlight>
                  <a:srgbClr val="EAFF6A"/>
                </a:highlight>
                <a:latin typeface="DM Sans"/>
                <a:ea typeface="DM Sans"/>
                <a:cs typeface="DM Sans"/>
                <a:sym typeface="DM Sans"/>
              </a:rPr>
              <a:t>A função concat() permite concatenar dataframes ao longo de um eixo específico </a:t>
            </a:r>
            <a:r>
              <a:rPr lang="pt-BR" sz="1350">
                <a:solidFill>
                  <a:schemeClr val="lt2"/>
                </a:solidFill>
                <a:latin typeface="DM Sans"/>
                <a:ea typeface="DM Sans"/>
                <a:cs typeface="DM Sans"/>
                <a:sym typeface="DM Sans"/>
              </a:rPr>
              <a:t>(linhas ou colunas) e pode ser usada para combinar dataframes que possuem as mesmas colunas. </a:t>
            </a:r>
            <a:endParaRPr sz="1350">
              <a:solidFill>
                <a:schemeClr val="lt2"/>
              </a:solidFill>
              <a:latin typeface="DM Sans"/>
              <a:ea typeface="DM Sans"/>
              <a:cs typeface="DM Sans"/>
              <a:sym typeface="DM Sans"/>
            </a:endParaRPr>
          </a:p>
          <a:p>
            <a:pPr indent="0" lvl="0" marL="0" rtl="0" algn="l">
              <a:spcBef>
                <a:spcPts val="0"/>
              </a:spcBef>
              <a:spcAft>
                <a:spcPts val="0"/>
              </a:spcAft>
              <a:buNone/>
            </a:pPr>
            <a:r>
              <a:t/>
            </a:r>
            <a:endParaRPr b="1" sz="1350">
              <a:solidFill>
                <a:schemeClr val="lt2"/>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highlight>
                <a:srgbClr val="EAFF6A"/>
              </a:highlight>
              <a:latin typeface="DM Sans"/>
              <a:ea typeface="DM Sans"/>
              <a:cs typeface="DM Sans"/>
              <a:sym typeface="DM Sans"/>
            </a:endParaRPr>
          </a:p>
        </p:txBody>
      </p:sp>
      <p:grpSp>
        <p:nvGrpSpPr>
          <p:cNvPr id="325" name="Google Shape;325;p61"/>
          <p:cNvGrpSpPr/>
          <p:nvPr/>
        </p:nvGrpSpPr>
        <p:grpSpPr>
          <a:xfrm>
            <a:off x="473351" y="619523"/>
            <a:ext cx="738900" cy="738900"/>
            <a:chOff x="473351" y="619523"/>
            <a:chExt cx="738900" cy="738900"/>
          </a:xfrm>
        </p:grpSpPr>
        <p:sp>
          <p:nvSpPr>
            <p:cNvPr id="326" name="Google Shape;326;p6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7" name="Google Shape;327;p61"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pic>
        <p:nvPicPr>
          <p:cNvPr id="328" name="Google Shape;328;p61"/>
          <p:cNvPicPr preferRelativeResize="0"/>
          <p:nvPr/>
        </p:nvPicPr>
        <p:blipFill rotWithShape="1">
          <a:blip r:embed="rId4">
            <a:alphaModFix/>
          </a:blip>
          <a:srcRect b="0" l="0" r="0" t="0"/>
          <a:stretch/>
        </p:blipFill>
        <p:spPr>
          <a:xfrm>
            <a:off x="4549919" y="2571750"/>
            <a:ext cx="1414185" cy="1278134"/>
          </a:xfrm>
          <a:prstGeom prst="rect">
            <a:avLst/>
          </a:prstGeom>
          <a:noFill/>
          <a:ln>
            <a:noFill/>
          </a:ln>
        </p:spPr>
      </p:pic>
      <p:pic>
        <p:nvPicPr>
          <p:cNvPr id="329" name="Google Shape;329;p61"/>
          <p:cNvPicPr preferRelativeResize="0"/>
          <p:nvPr/>
        </p:nvPicPr>
        <p:blipFill rotWithShape="1">
          <a:blip r:embed="rId5">
            <a:alphaModFix/>
          </a:blip>
          <a:srcRect b="0" l="0" r="0" t="0"/>
          <a:stretch/>
        </p:blipFill>
        <p:spPr>
          <a:xfrm>
            <a:off x="6306749" y="2571751"/>
            <a:ext cx="1414175" cy="1298117"/>
          </a:xfrm>
          <a:prstGeom prst="rect">
            <a:avLst/>
          </a:prstGeom>
          <a:noFill/>
          <a:ln>
            <a:noFill/>
          </a:ln>
        </p:spPr>
      </p:pic>
      <p:pic>
        <p:nvPicPr>
          <p:cNvPr id="330" name="Google Shape;330;p61"/>
          <p:cNvPicPr preferRelativeResize="0"/>
          <p:nvPr/>
        </p:nvPicPr>
        <p:blipFill rotWithShape="1">
          <a:blip r:embed="rId6">
            <a:alphaModFix/>
          </a:blip>
          <a:srcRect b="0" l="0" r="0" t="0"/>
          <a:stretch/>
        </p:blipFill>
        <p:spPr>
          <a:xfrm>
            <a:off x="1423075" y="2571749"/>
            <a:ext cx="2784200" cy="2123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6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500">
                <a:solidFill>
                  <a:srgbClr val="EAFF6A"/>
                </a:solidFill>
                <a:latin typeface="DM Sans"/>
                <a:ea typeface="DM Sans"/>
                <a:cs typeface="DM Sans"/>
                <a:sym typeface="DM Sans"/>
              </a:rPr>
              <a:t>Revisão: Merge (join)</a:t>
            </a:r>
            <a:endParaRPr b="1" sz="3500">
              <a:solidFill>
                <a:srgbClr val="EAFF6A"/>
              </a:solidFill>
              <a:latin typeface="DM Sans"/>
              <a:ea typeface="DM Sans"/>
              <a:cs typeface="DM Sans"/>
              <a:sym typeface="DM Sans"/>
            </a:endParaRPr>
          </a:p>
        </p:txBody>
      </p:sp>
      <p:sp>
        <p:nvSpPr>
          <p:cNvPr id="336" name="Google Shape;336;p62"/>
          <p:cNvSpPr txBox="1"/>
          <p:nvPr/>
        </p:nvSpPr>
        <p:spPr>
          <a:xfrm>
            <a:off x="473350" y="1564725"/>
            <a:ext cx="8141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400"/>
              <a:buFont typeface="Arial"/>
              <a:buNone/>
            </a:pPr>
            <a:r>
              <a:rPr b="1" lang="pt-BR" sz="1350">
                <a:solidFill>
                  <a:schemeClr val="dk1"/>
                </a:solidFill>
                <a:highlight>
                  <a:srgbClr val="EAFF6A"/>
                </a:highlight>
                <a:latin typeface="DM Sans"/>
                <a:ea typeface="DM Sans"/>
                <a:cs typeface="DM Sans"/>
                <a:sym typeface="DM Sans"/>
              </a:rPr>
              <a:t>Para concatenar dataframes horizontalmente</a:t>
            </a:r>
            <a:r>
              <a:rPr lang="pt-BR" sz="1350">
                <a:solidFill>
                  <a:schemeClr val="lt2"/>
                </a:solidFill>
                <a:latin typeface="DM Sans"/>
                <a:ea typeface="DM Sans"/>
                <a:cs typeface="DM Sans"/>
                <a:sym typeface="DM Sans"/>
              </a:rPr>
              <a:t> (ao longo das colunas), usamos o parâmetro axis=1. </a:t>
            </a:r>
            <a:endParaRPr sz="1350">
              <a:solidFill>
                <a:schemeClr val="lt2"/>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highlight>
                <a:schemeClr val="accent6"/>
              </a:highlight>
              <a:latin typeface="DM Sans"/>
              <a:ea typeface="DM Sans"/>
              <a:cs typeface="DM Sans"/>
              <a:sym typeface="DM Sans"/>
            </a:endParaRPr>
          </a:p>
        </p:txBody>
      </p:sp>
      <p:grpSp>
        <p:nvGrpSpPr>
          <p:cNvPr id="337" name="Google Shape;337;p62"/>
          <p:cNvGrpSpPr/>
          <p:nvPr/>
        </p:nvGrpSpPr>
        <p:grpSpPr>
          <a:xfrm>
            <a:off x="473351" y="619523"/>
            <a:ext cx="738900" cy="738900"/>
            <a:chOff x="473351" y="619523"/>
            <a:chExt cx="738900" cy="738900"/>
          </a:xfrm>
        </p:grpSpPr>
        <p:sp>
          <p:nvSpPr>
            <p:cNvPr id="338" name="Google Shape;338;p6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62"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pic>
        <p:nvPicPr>
          <p:cNvPr id="340" name="Google Shape;340;p62"/>
          <p:cNvPicPr preferRelativeResize="0"/>
          <p:nvPr/>
        </p:nvPicPr>
        <p:blipFill rotWithShape="1">
          <a:blip r:embed="rId4">
            <a:alphaModFix/>
          </a:blip>
          <a:srcRect b="0" l="0" r="0" t="0"/>
          <a:stretch/>
        </p:blipFill>
        <p:spPr>
          <a:xfrm>
            <a:off x="4335479" y="2493650"/>
            <a:ext cx="1478901" cy="1336625"/>
          </a:xfrm>
          <a:prstGeom prst="rect">
            <a:avLst/>
          </a:prstGeom>
          <a:noFill/>
          <a:ln>
            <a:noFill/>
          </a:ln>
        </p:spPr>
      </p:pic>
      <p:pic>
        <p:nvPicPr>
          <p:cNvPr id="341" name="Google Shape;341;p62"/>
          <p:cNvPicPr preferRelativeResize="0"/>
          <p:nvPr/>
        </p:nvPicPr>
        <p:blipFill rotWithShape="1">
          <a:blip r:embed="rId5">
            <a:alphaModFix/>
          </a:blip>
          <a:srcRect b="0" l="0" r="0" t="0"/>
          <a:stretch/>
        </p:blipFill>
        <p:spPr>
          <a:xfrm>
            <a:off x="6202225" y="2483200"/>
            <a:ext cx="1478900" cy="1357529"/>
          </a:xfrm>
          <a:prstGeom prst="rect">
            <a:avLst/>
          </a:prstGeom>
          <a:noFill/>
          <a:ln>
            <a:noFill/>
          </a:ln>
        </p:spPr>
      </p:pic>
      <p:pic>
        <p:nvPicPr>
          <p:cNvPr id="342" name="Google Shape;342;p62"/>
          <p:cNvPicPr preferRelativeResize="0"/>
          <p:nvPr/>
        </p:nvPicPr>
        <p:blipFill rotWithShape="1">
          <a:blip r:embed="rId6">
            <a:alphaModFix/>
          </a:blip>
          <a:srcRect b="0" l="0" r="0" t="0"/>
          <a:stretch/>
        </p:blipFill>
        <p:spPr>
          <a:xfrm>
            <a:off x="878500" y="2483209"/>
            <a:ext cx="3069129" cy="204441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63"/>
          <p:cNvSpPr txBox="1"/>
          <p:nvPr/>
        </p:nvSpPr>
        <p:spPr>
          <a:xfrm>
            <a:off x="1445150" y="688825"/>
            <a:ext cx="76989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500">
                <a:solidFill>
                  <a:srgbClr val="EAFF6A"/>
                </a:solidFill>
                <a:latin typeface="DM Sans"/>
                <a:ea typeface="DM Sans"/>
                <a:cs typeface="DM Sans"/>
                <a:sym typeface="DM Sans"/>
              </a:rPr>
              <a:t>Revisão: Merge (todas as formas)</a:t>
            </a:r>
            <a:endParaRPr b="1" sz="3500">
              <a:solidFill>
                <a:srgbClr val="EAFF6A"/>
              </a:solidFill>
              <a:latin typeface="DM Sans"/>
              <a:ea typeface="DM Sans"/>
              <a:cs typeface="DM Sans"/>
              <a:sym typeface="DM Sans"/>
            </a:endParaRPr>
          </a:p>
        </p:txBody>
      </p:sp>
      <p:grpSp>
        <p:nvGrpSpPr>
          <p:cNvPr id="348" name="Google Shape;348;p63"/>
          <p:cNvGrpSpPr/>
          <p:nvPr/>
        </p:nvGrpSpPr>
        <p:grpSpPr>
          <a:xfrm>
            <a:off x="473351" y="619523"/>
            <a:ext cx="738900" cy="738900"/>
            <a:chOff x="473351" y="619523"/>
            <a:chExt cx="738900" cy="738900"/>
          </a:xfrm>
        </p:grpSpPr>
        <p:sp>
          <p:nvSpPr>
            <p:cNvPr id="349" name="Google Shape;349;p6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 name="Google Shape;350;p63"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pic>
        <p:nvPicPr>
          <p:cNvPr id="351" name="Google Shape;351;p63"/>
          <p:cNvPicPr preferRelativeResize="0"/>
          <p:nvPr/>
        </p:nvPicPr>
        <p:blipFill rotWithShape="1">
          <a:blip r:embed="rId4">
            <a:alphaModFix/>
          </a:blip>
          <a:srcRect b="0" l="0" r="0" t="0"/>
          <a:stretch/>
        </p:blipFill>
        <p:spPr>
          <a:xfrm>
            <a:off x="6106929" y="1587950"/>
            <a:ext cx="1471896" cy="1330294"/>
          </a:xfrm>
          <a:prstGeom prst="rect">
            <a:avLst/>
          </a:prstGeom>
          <a:noFill/>
          <a:ln>
            <a:noFill/>
          </a:ln>
        </p:spPr>
      </p:pic>
      <p:pic>
        <p:nvPicPr>
          <p:cNvPr id="352" name="Google Shape;352;p63"/>
          <p:cNvPicPr preferRelativeResize="0"/>
          <p:nvPr/>
        </p:nvPicPr>
        <p:blipFill rotWithShape="1">
          <a:blip r:embed="rId5">
            <a:alphaModFix/>
          </a:blip>
          <a:srcRect b="0" l="0" r="0" t="0"/>
          <a:stretch/>
        </p:blipFill>
        <p:spPr>
          <a:xfrm>
            <a:off x="6106935" y="3374330"/>
            <a:ext cx="1390580" cy="1276445"/>
          </a:xfrm>
          <a:prstGeom prst="rect">
            <a:avLst/>
          </a:prstGeom>
          <a:noFill/>
          <a:ln>
            <a:noFill/>
          </a:ln>
        </p:spPr>
      </p:pic>
      <p:pic>
        <p:nvPicPr>
          <p:cNvPr id="353" name="Google Shape;353;p63"/>
          <p:cNvPicPr preferRelativeResize="0"/>
          <p:nvPr/>
        </p:nvPicPr>
        <p:blipFill rotWithShape="1">
          <a:blip r:embed="rId6">
            <a:alphaModFix/>
          </a:blip>
          <a:srcRect b="0" l="0" r="0" t="0"/>
          <a:stretch/>
        </p:blipFill>
        <p:spPr>
          <a:xfrm>
            <a:off x="3472034" y="1593811"/>
            <a:ext cx="2326591" cy="1163286"/>
          </a:xfrm>
          <a:prstGeom prst="rect">
            <a:avLst/>
          </a:prstGeom>
          <a:noFill/>
          <a:ln>
            <a:noFill/>
          </a:ln>
        </p:spPr>
      </p:pic>
      <p:pic>
        <p:nvPicPr>
          <p:cNvPr id="354" name="Google Shape;354;p63"/>
          <p:cNvPicPr preferRelativeResize="0"/>
          <p:nvPr/>
        </p:nvPicPr>
        <p:blipFill rotWithShape="1">
          <a:blip r:embed="rId7">
            <a:alphaModFix/>
          </a:blip>
          <a:srcRect b="0" l="0" r="0" t="0"/>
          <a:stretch/>
        </p:blipFill>
        <p:spPr>
          <a:xfrm>
            <a:off x="1308188" y="3289985"/>
            <a:ext cx="1972163" cy="1360790"/>
          </a:xfrm>
          <a:prstGeom prst="rect">
            <a:avLst/>
          </a:prstGeom>
          <a:noFill/>
          <a:ln>
            <a:noFill/>
          </a:ln>
        </p:spPr>
      </p:pic>
      <p:pic>
        <p:nvPicPr>
          <p:cNvPr id="355" name="Google Shape;355;p63"/>
          <p:cNvPicPr preferRelativeResize="0"/>
          <p:nvPr/>
        </p:nvPicPr>
        <p:blipFill rotWithShape="1">
          <a:blip r:embed="rId8">
            <a:alphaModFix/>
          </a:blip>
          <a:srcRect b="0" l="0" r="0" t="0"/>
          <a:stretch/>
        </p:blipFill>
        <p:spPr>
          <a:xfrm>
            <a:off x="3620017" y="2921215"/>
            <a:ext cx="2099237" cy="1729560"/>
          </a:xfrm>
          <a:prstGeom prst="rect">
            <a:avLst/>
          </a:prstGeom>
          <a:noFill/>
          <a:ln>
            <a:noFill/>
          </a:ln>
        </p:spPr>
      </p:pic>
      <p:pic>
        <p:nvPicPr>
          <p:cNvPr id="356" name="Google Shape;356;p63"/>
          <p:cNvPicPr preferRelativeResize="0"/>
          <p:nvPr/>
        </p:nvPicPr>
        <p:blipFill rotWithShape="1">
          <a:blip r:embed="rId9">
            <a:alphaModFix/>
          </a:blip>
          <a:srcRect b="0" l="0" r="0" t="0"/>
          <a:stretch/>
        </p:blipFill>
        <p:spPr>
          <a:xfrm>
            <a:off x="1336161" y="1587950"/>
            <a:ext cx="1916240" cy="127644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361" name="Google Shape;361;p64"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362" name="Google Shape;362;p64"/>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63" name="Google Shape;363;p64"/>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7" name="Shape 367"/>
        <p:cNvGrpSpPr/>
        <p:nvPr/>
      </p:nvGrpSpPr>
      <p:grpSpPr>
        <a:xfrm>
          <a:off x="0" y="0"/>
          <a:ext cx="0" cy="0"/>
          <a:chOff x="0" y="0"/>
          <a:chExt cx="0" cy="0"/>
        </a:xfrm>
      </p:grpSpPr>
      <p:sp>
        <p:nvSpPr>
          <p:cNvPr id="368" name="Google Shape;368;p65"/>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69" name="Google Shape;369;p65"/>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370" name="Google Shape;370;p65"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9"/>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136" name="Google Shape;136;p39"/>
          <p:cNvSpPr txBox="1"/>
          <p:nvPr/>
        </p:nvSpPr>
        <p:spPr>
          <a:xfrm>
            <a:off x="370675" y="2368625"/>
            <a:ext cx="26580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ETL</a:t>
            </a:r>
            <a:endParaRPr sz="1350">
              <a:solidFill>
                <a:schemeClr val="lt1"/>
              </a:solidFill>
              <a:latin typeface="DM Sans"/>
              <a:ea typeface="DM Sans"/>
              <a:cs typeface="DM Sans"/>
              <a:sym typeface="DM Sans"/>
            </a:endParaRPr>
          </a:p>
        </p:txBody>
      </p:sp>
      <p:sp>
        <p:nvSpPr>
          <p:cNvPr id="137" name="Google Shape;137;p39"/>
          <p:cNvSpPr txBox="1"/>
          <p:nvPr/>
        </p:nvSpPr>
        <p:spPr>
          <a:xfrm>
            <a:off x="3243000" y="2375550"/>
            <a:ext cx="26580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Request</a:t>
            </a:r>
            <a:endParaRPr sz="1350">
              <a:solidFill>
                <a:schemeClr val="lt1"/>
              </a:solidFill>
              <a:latin typeface="DM Sans"/>
              <a:ea typeface="DM Sans"/>
              <a:cs typeface="DM Sans"/>
              <a:sym typeface="DM Sans"/>
            </a:endParaRPr>
          </a:p>
        </p:txBody>
      </p:sp>
      <p:pic>
        <p:nvPicPr>
          <p:cNvPr id="138" name="Google Shape;138;p39"/>
          <p:cNvPicPr preferRelativeResize="0"/>
          <p:nvPr/>
        </p:nvPicPr>
        <p:blipFill>
          <a:blip r:embed="rId3">
            <a:alphaModFix/>
          </a:blip>
          <a:stretch>
            <a:fillRect/>
          </a:stretch>
        </p:blipFill>
        <p:spPr>
          <a:xfrm>
            <a:off x="387975" y="2890750"/>
            <a:ext cx="2623398" cy="1375024"/>
          </a:xfrm>
          <a:prstGeom prst="rect">
            <a:avLst/>
          </a:prstGeom>
          <a:noFill/>
          <a:ln>
            <a:noFill/>
          </a:ln>
        </p:spPr>
      </p:pic>
      <p:pic>
        <p:nvPicPr>
          <p:cNvPr id="139" name="Google Shape;139;p39"/>
          <p:cNvPicPr preferRelativeResize="0"/>
          <p:nvPr/>
        </p:nvPicPr>
        <p:blipFill>
          <a:blip r:embed="rId4">
            <a:alphaModFix/>
          </a:blip>
          <a:stretch>
            <a:fillRect/>
          </a:stretch>
        </p:blipFill>
        <p:spPr>
          <a:xfrm>
            <a:off x="3243000" y="2890750"/>
            <a:ext cx="3192001" cy="787950"/>
          </a:xfrm>
          <a:prstGeom prst="rect">
            <a:avLst/>
          </a:prstGeom>
          <a:noFill/>
          <a:ln>
            <a:noFill/>
          </a:ln>
        </p:spPr>
      </p:pic>
      <p:pic>
        <p:nvPicPr>
          <p:cNvPr id="140" name="Google Shape;140;p39"/>
          <p:cNvPicPr preferRelativeResize="0"/>
          <p:nvPr/>
        </p:nvPicPr>
        <p:blipFill>
          <a:blip r:embed="rId5">
            <a:alphaModFix/>
          </a:blip>
          <a:stretch>
            <a:fillRect/>
          </a:stretch>
        </p:blipFill>
        <p:spPr>
          <a:xfrm>
            <a:off x="6595650" y="2952900"/>
            <a:ext cx="2040825" cy="874025"/>
          </a:xfrm>
          <a:prstGeom prst="rect">
            <a:avLst/>
          </a:prstGeom>
          <a:noFill/>
          <a:ln>
            <a:noFill/>
          </a:ln>
        </p:spPr>
      </p:pic>
      <p:sp>
        <p:nvSpPr>
          <p:cNvPr id="141" name="Google Shape;141;p39"/>
          <p:cNvSpPr txBox="1"/>
          <p:nvPr/>
        </p:nvSpPr>
        <p:spPr>
          <a:xfrm>
            <a:off x="6567475" y="2375550"/>
            <a:ext cx="21096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Status HTTP</a:t>
            </a:r>
            <a:endParaRPr sz="1350">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6"/>
          <p:cNvSpPr txBox="1"/>
          <p:nvPr/>
        </p:nvSpPr>
        <p:spPr>
          <a:xfrm>
            <a:off x="1100250" y="22023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Amostras</a:t>
            </a:r>
            <a:endParaRPr b="1" sz="4000">
              <a:solidFill>
                <a:srgbClr val="EAFF6A"/>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67"/>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381" name="Google Shape;381;p6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82" name="Google Shape;382;p67"/>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Amostras</a:t>
            </a:r>
            <a:endParaRPr b="1" sz="4000">
              <a:solidFill>
                <a:schemeClr val="dk1"/>
              </a:solidFill>
              <a:latin typeface="DM Sans"/>
              <a:ea typeface="DM Sans"/>
              <a:cs typeface="DM Sans"/>
              <a:sym typeface="DM Sans"/>
            </a:endParaRPr>
          </a:p>
        </p:txBody>
      </p:sp>
      <p:sp>
        <p:nvSpPr>
          <p:cNvPr id="383" name="Google Shape;383;p67"/>
          <p:cNvSpPr txBox="1"/>
          <p:nvPr/>
        </p:nvSpPr>
        <p:spPr>
          <a:xfrm>
            <a:off x="362225" y="1781575"/>
            <a:ext cx="41673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Amostragem é o processo de</a:t>
            </a:r>
            <a:r>
              <a:rPr b="1" lang="pt-BR" sz="1350">
                <a:solidFill>
                  <a:schemeClr val="dk1"/>
                </a:solidFill>
                <a:latin typeface="DM Sans"/>
                <a:ea typeface="DM Sans"/>
                <a:cs typeface="DM Sans"/>
                <a:sym typeface="DM Sans"/>
              </a:rPr>
              <a:t> seleção de uma subpopulação</a:t>
            </a:r>
            <a:r>
              <a:rPr lang="pt-BR" sz="1350">
                <a:solidFill>
                  <a:schemeClr val="dk1"/>
                </a:solidFill>
                <a:latin typeface="DM Sans"/>
                <a:ea typeface="DM Sans"/>
                <a:cs typeface="DM Sans"/>
                <a:sym typeface="DM Sans"/>
              </a:rPr>
              <a:t> menor e representativa de uma população maior para realizar análises e inferências estatísticas. </a:t>
            </a:r>
            <a:r>
              <a:rPr lang="pt-BR" sz="1350">
                <a:solidFill>
                  <a:schemeClr val="dk1"/>
                </a:solidFill>
                <a:highlight>
                  <a:srgbClr val="EAFF6A"/>
                </a:highlight>
                <a:latin typeface="DM Sans"/>
                <a:ea typeface="DM Sans"/>
                <a:cs typeface="DM Sans"/>
                <a:sym typeface="DM Sans"/>
              </a:rPr>
              <a:t>Na área de dados, a amostragem é uma técnica comumente utilizada para lidar com grandes conjuntos de dados, tornando o processo de análise mais eficiente e econômico.</a:t>
            </a:r>
            <a:endParaRPr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384" name="Google Shape;384;p67"/>
          <p:cNvPicPr preferRelativeResize="0"/>
          <p:nvPr/>
        </p:nvPicPr>
        <p:blipFill>
          <a:blip r:embed="rId5">
            <a:alphaModFix/>
          </a:blip>
          <a:stretch>
            <a:fillRect/>
          </a:stretch>
        </p:blipFill>
        <p:spPr>
          <a:xfrm>
            <a:off x="4724932" y="1781575"/>
            <a:ext cx="4001391" cy="2174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68"/>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390" name="Google Shape;390;p6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91" name="Google Shape;391;p68"/>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Amostras</a:t>
            </a:r>
            <a:endParaRPr b="1" sz="4000">
              <a:solidFill>
                <a:schemeClr val="dk1"/>
              </a:solidFill>
              <a:latin typeface="DM Sans"/>
              <a:ea typeface="DM Sans"/>
              <a:cs typeface="DM Sans"/>
              <a:sym typeface="DM Sans"/>
            </a:endParaRPr>
          </a:p>
        </p:txBody>
      </p:sp>
      <p:sp>
        <p:nvSpPr>
          <p:cNvPr id="392" name="Google Shape;392;p68"/>
          <p:cNvSpPr txBox="1"/>
          <p:nvPr/>
        </p:nvSpPr>
        <p:spPr>
          <a:xfrm>
            <a:off x="362225" y="1352075"/>
            <a:ext cx="4262700" cy="334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Existem diferentes métodos de amostragem, entre eles: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pt-BR" sz="1350">
                <a:solidFill>
                  <a:schemeClr val="dk1"/>
                </a:solidFill>
                <a:highlight>
                  <a:srgbClr val="EAFF6A"/>
                </a:highlight>
                <a:latin typeface="DM Sans"/>
                <a:ea typeface="DM Sans"/>
                <a:cs typeface="DM Sans"/>
                <a:sym typeface="DM Sans"/>
              </a:rPr>
              <a:t>Amostragem aleatória simples:</a:t>
            </a:r>
            <a:r>
              <a:rPr b="1"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Cada elemento do conjunto de dados tem a mesma probabilidade de ser selecionado para a amostra.</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pt-BR" sz="1350">
                <a:solidFill>
                  <a:schemeClr val="dk1"/>
                </a:solidFill>
                <a:highlight>
                  <a:srgbClr val="EAFF6A"/>
                </a:highlight>
                <a:latin typeface="DM Sans"/>
                <a:ea typeface="DM Sans"/>
                <a:cs typeface="DM Sans"/>
                <a:sym typeface="DM Sans"/>
              </a:rPr>
              <a:t>Amostragem estratificada:</a:t>
            </a:r>
            <a:r>
              <a:rPr lang="pt-BR" sz="1350">
                <a:solidFill>
                  <a:schemeClr val="dk1"/>
                </a:solidFill>
                <a:highlight>
                  <a:srgbClr val="EAFF6A"/>
                </a:highlight>
                <a:latin typeface="DM Sans"/>
                <a:ea typeface="DM Sans"/>
                <a:cs typeface="DM Sans"/>
                <a:sym typeface="DM Sans"/>
              </a:rPr>
              <a:t> </a:t>
            </a:r>
            <a:r>
              <a:rPr lang="pt-BR" sz="1350">
                <a:solidFill>
                  <a:schemeClr val="dk1"/>
                </a:solidFill>
                <a:latin typeface="DM Sans"/>
                <a:ea typeface="DM Sans"/>
                <a:cs typeface="DM Sans"/>
                <a:sym typeface="DM Sans"/>
              </a:rPr>
              <a:t>A população é dividida em subgrupos ou estratos homogêneos, e uma amostra é selecionada de cada estrato com base em uma proporção pré-determinada.</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pt-BR" sz="1350">
                <a:solidFill>
                  <a:schemeClr val="dk1"/>
                </a:solidFill>
                <a:highlight>
                  <a:srgbClr val="EAFF6A"/>
                </a:highlight>
                <a:latin typeface="DM Sans"/>
                <a:ea typeface="DM Sans"/>
                <a:cs typeface="DM Sans"/>
                <a:sym typeface="DM Sans"/>
              </a:rPr>
              <a:t>Amostragem por conglomerados:</a:t>
            </a:r>
            <a:r>
              <a:rPr b="1"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A população é dividida em grupos ou conglomerados, e alguns conglomerados são selecionados aleatoriamente para compor a amostra.</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6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393" name="Google Shape;393;p68"/>
          <p:cNvPicPr preferRelativeResize="0"/>
          <p:nvPr/>
        </p:nvPicPr>
        <p:blipFill>
          <a:blip r:embed="rId5">
            <a:alphaModFix/>
          </a:blip>
          <a:stretch>
            <a:fillRect/>
          </a:stretch>
        </p:blipFill>
        <p:spPr>
          <a:xfrm>
            <a:off x="4724932" y="1781575"/>
            <a:ext cx="4001391" cy="2174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69"/>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399" name="Google Shape;399;p6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00" name="Google Shape;400;p69"/>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Amostras</a:t>
            </a:r>
            <a:endParaRPr b="1" sz="4000">
              <a:solidFill>
                <a:schemeClr val="dk1"/>
              </a:solidFill>
              <a:latin typeface="DM Sans"/>
              <a:ea typeface="DM Sans"/>
              <a:cs typeface="DM Sans"/>
              <a:sym typeface="DM Sans"/>
            </a:endParaRPr>
          </a:p>
        </p:txBody>
      </p:sp>
      <p:sp>
        <p:nvSpPr>
          <p:cNvPr id="401" name="Google Shape;401;p69"/>
          <p:cNvSpPr txBox="1"/>
          <p:nvPr/>
        </p:nvSpPr>
        <p:spPr>
          <a:xfrm>
            <a:off x="362225" y="2020600"/>
            <a:ext cx="4262700" cy="2055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Podemos gerar uma amostra aleatória de um DataFrame usando o método </a:t>
            </a:r>
            <a:r>
              <a:rPr b="1" lang="pt-BR" sz="1350">
                <a:solidFill>
                  <a:schemeClr val="dk1"/>
                </a:solidFill>
                <a:latin typeface="DM Sans"/>
                <a:ea typeface="DM Sans"/>
                <a:cs typeface="DM Sans"/>
                <a:sym typeface="DM Sans"/>
              </a:rPr>
              <a:t>sample().</a:t>
            </a:r>
            <a:endParaRPr b="1"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pt-BR" sz="1350">
                <a:solidFill>
                  <a:schemeClr val="dk1"/>
                </a:solidFill>
                <a:latin typeface="DM Sans"/>
                <a:ea typeface="DM Sans"/>
                <a:cs typeface="DM Sans"/>
                <a:sym typeface="DM Sans"/>
              </a:rPr>
              <a:t>random_state </a:t>
            </a:r>
            <a:r>
              <a:rPr lang="pt-BR" sz="1350">
                <a:solidFill>
                  <a:schemeClr val="dk1"/>
                </a:solidFill>
                <a:latin typeface="DM Sans"/>
                <a:ea typeface="DM Sans"/>
                <a:cs typeface="DM Sans"/>
                <a:sym typeface="DM Sans"/>
              </a:rPr>
              <a:t>nos ajuda a conseguir reproduzir o mesmo resultado.</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402" name="Google Shape;402;p69"/>
          <p:cNvPicPr preferRelativeResize="0"/>
          <p:nvPr/>
        </p:nvPicPr>
        <p:blipFill>
          <a:blip r:embed="rId5">
            <a:alphaModFix/>
          </a:blip>
          <a:stretch>
            <a:fillRect/>
          </a:stretch>
        </p:blipFill>
        <p:spPr>
          <a:xfrm>
            <a:off x="6383546" y="545725"/>
            <a:ext cx="1427885" cy="1791423"/>
          </a:xfrm>
          <a:prstGeom prst="rect">
            <a:avLst/>
          </a:prstGeom>
          <a:noFill/>
          <a:ln>
            <a:noFill/>
          </a:ln>
        </p:spPr>
      </p:pic>
      <p:pic>
        <p:nvPicPr>
          <p:cNvPr id="403" name="Google Shape;403;p69"/>
          <p:cNvPicPr preferRelativeResize="0"/>
          <p:nvPr/>
        </p:nvPicPr>
        <p:blipFill>
          <a:blip r:embed="rId6">
            <a:alphaModFix/>
          </a:blip>
          <a:stretch>
            <a:fillRect/>
          </a:stretch>
        </p:blipFill>
        <p:spPr>
          <a:xfrm>
            <a:off x="5217125" y="2571752"/>
            <a:ext cx="2744725" cy="179142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grpSp>
        <p:nvGrpSpPr>
          <p:cNvPr id="408" name="Google Shape;408;p70"/>
          <p:cNvGrpSpPr/>
          <p:nvPr/>
        </p:nvGrpSpPr>
        <p:grpSpPr>
          <a:xfrm>
            <a:off x="4202551" y="1753999"/>
            <a:ext cx="738900" cy="738974"/>
            <a:chOff x="974706" y="2467173"/>
            <a:chExt cx="738900" cy="738900"/>
          </a:xfrm>
        </p:grpSpPr>
        <p:sp>
          <p:nvSpPr>
            <p:cNvPr id="409" name="Google Shape;409;p70"/>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0" name="Google Shape;410;p70"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11" name="Google Shape;411;p70"/>
          <p:cNvSpPr txBox="1"/>
          <p:nvPr/>
        </p:nvSpPr>
        <p:spPr>
          <a:xfrm>
            <a:off x="1523600" y="265061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Amostras</a:t>
            </a:r>
            <a:endParaRPr b="1" sz="4000">
              <a:solidFill>
                <a:schemeClr val="dk1"/>
              </a:solidFill>
              <a:latin typeface="DM Sans"/>
              <a:ea typeface="DM Sans"/>
              <a:cs typeface="DM Sans"/>
              <a:sym typeface="DM Sans"/>
            </a:endParaRPr>
          </a:p>
        </p:txBody>
      </p:sp>
      <p:sp>
        <p:nvSpPr>
          <p:cNvPr id="412" name="Google Shape;412;p70"/>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999999"/>
                </a:solidFill>
                <a:latin typeface="DM Sans"/>
                <a:ea typeface="DM Sans"/>
                <a:cs typeface="DM Sans"/>
                <a:sym typeface="DM Sans"/>
              </a:rPr>
              <a:t>Duração: </a:t>
            </a:r>
            <a:r>
              <a:rPr b="1" lang="pt-BR" sz="2000">
                <a:solidFill>
                  <a:srgbClr val="999999"/>
                </a:solidFill>
                <a:latin typeface="DM Sans"/>
                <a:ea typeface="DM Sans"/>
                <a:cs typeface="DM Sans"/>
                <a:sym typeface="DM Sans"/>
              </a:rPr>
              <a:t>30</a:t>
            </a:r>
            <a:r>
              <a:rPr b="1" lang="pt-BR" sz="2000">
                <a:solidFill>
                  <a:srgbClr val="999999"/>
                </a:solidFill>
                <a:latin typeface="DM Sans"/>
                <a:ea typeface="DM Sans"/>
                <a:cs typeface="DM Sans"/>
                <a:sym typeface="DM Sans"/>
              </a:rPr>
              <a:t> minutos</a:t>
            </a:r>
            <a:endParaRPr b="1" sz="2000">
              <a:solidFill>
                <a:srgbClr val="999999"/>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grpSp>
        <p:nvGrpSpPr>
          <p:cNvPr id="417" name="Google Shape;417;p71"/>
          <p:cNvGrpSpPr/>
          <p:nvPr/>
        </p:nvGrpSpPr>
        <p:grpSpPr>
          <a:xfrm>
            <a:off x="501452" y="483061"/>
            <a:ext cx="401518" cy="401518"/>
            <a:chOff x="974706" y="2467173"/>
            <a:chExt cx="738900" cy="738900"/>
          </a:xfrm>
        </p:grpSpPr>
        <p:sp>
          <p:nvSpPr>
            <p:cNvPr id="418" name="Google Shape;418;p71"/>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9" name="Google Shape;419;p71"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20" name="Google Shape;420;p71"/>
          <p:cNvSpPr txBox="1"/>
          <p:nvPr/>
        </p:nvSpPr>
        <p:spPr>
          <a:xfrm>
            <a:off x="501450" y="959363"/>
            <a:ext cx="67638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Amostras</a:t>
            </a:r>
            <a:endParaRPr b="1" sz="4000">
              <a:solidFill>
                <a:schemeClr val="dk1"/>
              </a:solidFill>
              <a:latin typeface="DM Sans"/>
              <a:ea typeface="DM Sans"/>
              <a:cs typeface="DM Sans"/>
              <a:sym typeface="DM Sans"/>
            </a:endParaRPr>
          </a:p>
        </p:txBody>
      </p:sp>
      <p:pic>
        <p:nvPicPr>
          <p:cNvPr id="421" name="Google Shape;421;p7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22" name="Google Shape;422;p71"/>
          <p:cNvSpPr txBox="1"/>
          <p:nvPr/>
        </p:nvSpPr>
        <p:spPr>
          <a:xfrm>
            <a:off x="568200" y="1758250"/>
            <a:ext cx="6840300" cy="302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latin typeface="DM Sans"/>
                <a:ea typeface="DM Sans"/>
                <a:cs typeface="DM Sans"/>
                <a:sym typeface="DM Sans"/>
              </a:rPr>
              <a:t>Utilizando a base "realtor-data.csv" (</a:t>
            </a:r>
            <a:r>
              <a:rPr b="1" lang="pt-BR" sz="1350" u="sng">
                <a:solidFill>
                  <a:srgbClr val="999999"/>
                </a:solidFill>
                <a:latin typeface="DM Sans"/>
                <a:ea typeface="DM Sans"/>
                <a:cs typeface="DM Sans"/>
                <a:sym typeface="DM Sans"/>
                <a:hlinkClick r:id="rId5">
                  <a:extLst>
                    <a:ext uri="{A12FA001-AC4F-418D-AE19-62706E023703}">
                      <ahyp:hlinkClr val="tx"/>
                    </a:ext>
                  </a:extLst>
                </a:hlinkClick>
              </a:rPr>
              <a:t>link kaggle</a:t>
            </a:r>
            <a:r>
              <a:rPr b="1" lang="pt-BR" sz="1350">
                <a:solidFill>
                  <a:schemeClr val="dk1"/>
                </a:solidFill>
                <a:latin typeface="DM Sans"/>
                <a:ea typeface="DM Sans"/>
                <a:cs typeface="DM Sans"/>
                <a:sym typeface="DM Sans"/>
              </a:rPr>
              <a:t>) gerar uma amostra com os seguintes requisitos: </a:t>
            </a:r>
            <a:endParaRPr b="1"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amostra aleatória</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com 1.000 registros, sendo:</a:t>
            </a:r>
            <a:endParaRPr sz="1350">
              <a:solidFill>
                <a:schemeClr val="dk1"/>
              </a:solidFill>
              <a:latin typeface="DM Sans"/>
              <a:ea typeface="DM Sans"/>
              <a:cs typeface="DM Sans"/>
              <a:sym typeface="DM Sans"/>
            </a:endParaRPr>
          </a:p>
          <a:p>
            <a:pPr indent="-314325" lvl="1" marL="914400" rtl="0" algn="l">
              <a:lnSpc>
                <a:spcPct val="115000"/>
              </a:lnSpc>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250 do estado de Massachusetts</a:t>
            </a:r>
            <a:endParaRPr sz="1350">
              <a:solidFill>
                <a:schemeClr val="dk1"/>
              </a:solidFill>
              <a:latin typeface="DM Sans"/>
              <a:ea typeface="DM Sans"/>
              <a:cs typeface="DM Sans"/>
              <a:sym typeface="DM Sans"/>
            </a:endParaRPr>
          </a:p>
          <a:p>
            <a:pPr indent="-314325" lvl="1" marL="914400" rtl="0" algn="l">
              <a:lnSpc>
                <a:spcPct val="115000"/>
              </a:lnSpc>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250 do estado de Puerto Rico</a:t>
            </a:r>
            <a:endParaRPr sz="1350">
              <a:solidFill>
                <a:schemeClr val="dk1"/>
              </a:solidFill>
              <a:latin typeface="DM Sans"/>
              <a:ea typeface="DM Sans"/>
              <a:cs typeface="DM Sans"/>
              <a:sym typeface="DM Sans"/>
            </a:endParaRPr>
          </a:p>
          <a:p>
            <a:pPr indent="-314325" lvl="1" marL="914400" rtl="0" algn="l">
              <a:lnSpc>
                <a:spcPct val="115000"/>
              </a:lnSpc>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250 do estado de Connecticut       </a:t>
            </a:r>
            <a:endParaRPr sz="1350">
              <a:solidFill>
                <a:schemeClr val="dk1"/>
              </a:solidFill>
              <a:latin typeface="DM Sans"/>
              <a:ea typeface="DM Sans"/>
              <a:cs typeface="DM Sans"/>
              <a:sym typeface="DM Sans"/>
            </a:endParaRPr>
          </a:p>
          <a:p>
            <a:pPr indent="-314325" lvl="1" marL="914400" rtl="0" algn="l">
              <a:lnSpc>
                <a:spcPct val="115000"/>
              </a:lnSpc>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250 dos estados Rhode Island e New York</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Char char="✓"/>
            </a:pPr>
            <a:r>
              <a:rPr lang="pt-BR" sz="1350">
                <a:solidFill>
                  <a:schemeClr val="dk1"/>
                </a:solidFill>
                <a:latin typeface="DM Sans"/>
                <a:ea typeface="DM Sans"/>
                <a:cs typeface="DM Sans"/>
                <a:sym typeface="DM Sans"/>
              </a:rPr>
              <a:t>somente casas </a:t>
            </a:r>
            <a:r>
              <a:rPr b="1" lang="pt-BR" sz="1350">
                <a:solidFill>
                  <a:schemeClr val="dk1"/>
                </a:solidFill>
                <a:latin typeface="DM Sans"/>
                <a:ea typeface="DM Sans"/>
                <a:cs typeface="DM Sans"/>
                <a:sym typeface="DM Sans"/>
              </a:rPr>
              <a:t>for_sale</a:t>
            </a:r>
            <a:endParaRPr b="1"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Char char="✓"/>
            </a:pPr>
            <a:r>
              <a:rPr lang="pt-BR" sz="1350">
                <a:solidFill>
                  <a:schemeClr val="dk1"/>
                </a:solidFill>
                <a:latin typeface="DM Sans"/>
                <a:ea typeface="DM Sans"/>
                <a:cs typeface="DM Sans"/>
                <a:sym typeface="DM Sans"/>
              </a:rPr>
              <a:t>sem duplicidades de </a:t>
            </a:r>
            <a:r>
              <a:rPr b="1" lang="pt-BR" sz="1350">
                <a:solidFill>
                  <a:schemeClr val="dk1"/>
                </a:solidFill>
                <a:latin typeface="DM Sans"/>
                <a:ea typeface="DM Sans"/>
                <a:cs typeface="DM Sans"/>
                <a:sym typeface="DM Sans"/>
              </a:rPr>
              <a:t>status</a:t>
            </a:r>
            <a:r>
              <a:rPr lang="pt-BR" sz="1350">
                <a:solidFill>
                  <a:schemeClr val="dk1"/>
                </a:solidFill>
                <a:latin typeface="DM Sans"/>
                <a:ea typeface="DM Sans"/>
                <a:cs typeface="DM Sans"/>
                <a:sym typeface="DM Sans"/>
              </a:rPr>
              <a:t>, </a:t>
            </a:r>
            <a:r>
              <a:rPr b="1" lang="pt-BR" sz="1350">
                <a:solidFill>
                  <a:schemeClr val="dk1"/>
                </a:solidFill>
                <a:latin typeface="DM Sans"/>
                <a:ea typeface="DM Sans"/>
                <a:cs typeface="DM Sans"/>
                <a:sym typeface="DM Sans"/>
              </a:rPr>
              <a:t>city</a:t>
            </a:r>
            <a:r>
              <a:rPr lang="pt-BR" sz="1350">
                <a:solidFill>
                  <a:schemeClr val="dk1"/>
                </a:solidFill>
                <a:latin typeface="DM Sans"/>
                <a:ea typeface="DM Sans"/>
                <a:cs typeface="DM Sans"/>
                <a:sym typeface="DM Sans"/>
              </a:rPr>
              <a:t>, </a:t>
            </a:r>
            <a:r>
              <a:rPr b="1" lang="pt-BR" sz="1350">
                <a:solidFill>
                  <a:schemeClr val="dk1"/>
                </a:solidFill>
                <a:latin typeface="DM Sans"/>
                <a:ea typeface="DM Sans"/>
                <a:cs typeface="DM Sans"/>
                <a:sym typeface="DM Sans"/>
              </a:rPr>
              <a:t>state </a:t>
            </a:r>
            <a:r>
              <a:rPr lang="pt-BR" sz="1350">
                <a:solidFill>
                  <a:schemeClr val="dk1"/>
                </a:solidFill>
                <a:latin typeface="DM Sans"/>
                <a:ea typeface="DM Sans"/>
                <a:cs typeface="DM Sans"/>
                <a:sym typeface="DM Sans"/>
              </a:rPr>
              <a:t>e </a:t>
            </a:r>
            <a:r>
              <a:rPr b="1" lang="pt-BR" sz="1350">
                <a:solidFill>
                  <a:schemeClr val="dk1"/>
                </a:solidFill>
                <a:latin typeface="DM Sans"/>
                <a:ea typeface="DM Sans"/>
                <a:cs typeface="DM Sans"/>
                <a:sym typeface="DM Sans"/>
              </a:rPr>
              <a:t>price</a:t>
            </a:r>
            <a:endParaRPr b="1" sz="1350">
              <a:solidFill>
                <a:schemeClr val="dk1"/>
              </a:solidFill>
              <a:latin typeface="DM Sans"/>
              <a:ea typeface="DM Sans"/>
              <a:cs typeface="DM Sans"/>
              <a:sym typeface="DM Sans"/>
            </a:endParaRPr>
          </a:p>
          <a:p>
            <a:pPr indent="-314325" lvl="1" marL="914400" rtl="0" algn="l">
              <a:lnSpc>
                <a:spcPct val="115000"/>
              </a:lnSpc>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na remoção de duplicados priorizar as casas maiores.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1200"/>
              </a:spcAft>
              <a:buNone/>
            </a:pPr>
            <a:r>
              <a:rPr b="1" lang="pt-BR" sz="1350">
                <a:solidFill>
                  <a:schemeClr val="dk1"/>
                </a:solidFill>
                <a:latin typeface="DM Sans"/>
                <a:ea typeface="DM Sans"/>
                <a:cs typeface="DM Sans"/>
                <a:sym typeface="DM Sans"/>
              </a:rPr>
              <a:t>Valide a amostra criada.</a:t>
            </a:r>
            <a:r>
              <a:rPr b="1" lang="pt-BR" sz="1350">
                <a:solidFill>
                  <a:schemeClr val="dk2"/>
                </a:solidFill>
                <a:latin typeface="DM Sans"/>
                <a:ea typeface="DM Sans"/>
                <a:cs typeface="DM Sans"/>
                <a:sym typeface="DM Sans"/>
              </a:rPr>
              <a:t> </a:t>
            </a:r>
            <a:endParaRPr b="1" sz="1350">
              <a:solidFill>
                <a:schemeClr val="dk2"/>
              </a:solidFill>
              <a:latin typeface="DM Sans"/>
              <a:ea typeface="DM Sans"/>
              <a:cs typeface="DM Sans"/>
              <a:sym typeface="DM Sans"/>
            </a:endParaRPr>
          </a:p>
        </p:txBody>
      </p:sp>
      <p:sp>
        <p:nvSpPr>
          <p:cNvPr id="423" name="Google Shape;423;p71"/>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2" name="Shape 432"/>
        <p:cNvGrpSpPr/>
        <p:nvPr/>
      </p:nvGrpSpPr>
      <p:grpSpPr>
        <a:xfrm>
          <a:off x="0" y="0"/>
          <a:ext cx="0" cy="0"/>
          <a:chOff x="0" y="0"/>
          <a:chExt cx="0" cy="0"/>
        </a:xfrm>
      </p:grpSpPr>
      <p:sp>
        <p:nvSpPr>
          <p:cNvPr id="433" name="Google Shape;433;p7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434" name="Google Shape;434;p73"/>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3"/>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436" name="Google Shape;436;p73"/>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437" name="Google Shape;437;p73"/>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8" name="Google Shape;438;p73"/>
          <p:cNvCxnSpPr>
            <a:stCxn id="439" idx="6"/>
            <a:endCxn id="434"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440" name="Google Shape;440;p73"/>
          <p:cNvCxnSpPr>
            <a:stCxn id="434" idx="6"/>
            <a:endCxn id="437"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441" name="Google Shape;441;p73"/>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442" name="Google Shape;442;p73"/>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443" name="Google Shape;443;p73"/>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444" name="Google Shape;444;p73"/>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445" name="Google Shape;445;p73"/>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446" name="Google Shape;446;p73"/>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447" name="Google Shape;447;p73"/>
          <p:cNvGrpSpPr/>
          <p:nvPr/>
        </p:nvGrpSpPr>
        <p:grpSpPr>
          <a:xfrm>
            <a:off x="1731113" y="1953850"/>
            <a:ext cx="587100" cy="600300"/>
            <a:chOff x="1731113" y="1953850"/>
            <a:chExt cx="587100" cy="600300"/>
          </a:xfrm>
        </p:grpSpPr>
        <p:sp>
          <p:nvSpPr>
            <p:cNvPr id="439" name="Google Shape;439;p73"/>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3"/>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4"/>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454" name="Google Shape;454;p74"/>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Acesse a plataforma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Vá na aula do dia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Clique em </a:t>
            </a:r>
            <a:r>
              <a:rPr i="0" lang="pt-BR" sz="1700" u="none" cap="none" strike="noStrike">
                <a:solidFill>
                  <a:schemeClr val="dk1"/>
                </a:solidFill>
                <a:highlight>
                  <a:srgbClr val="EAFF6A"/>
                </a:highlight>
                <a:latin typeface="DM Sans"/>
                <a:ea typeface="DM Sans"/>
                <a:cs typeface="DM Sans"/>
                <a:sym typeface="DM Sans"/>
              </a:rPr>
              <a:t>Avaliar</a:t>
            </a:r>
            <a:endParaRPr i="0" sz="1700" u="none" cap="none" strike="noStrike">
              <a:solidFill>
                <a:schemeClr val="dk1"/>
              </a:solidFill>
              <a:highlight>
                <a:srgbClr val="EAFF6A"/>
              </a:highlight>
              <a:latin typeface="DM Sans"/>
              <a:ea typeface="DM Sans"/>
              <a:cs typeface="DM Sans"/>
              <a:sym typeface="DM Sans"/>
            </a:endParaRPr>
          </a:p>
        </p:txBody>
      </p:sp>
      <p:grpSp>
        <p:nvGrpSpPr>
          <p:cNvPr id="455" name="Google Shape;455;p74"/>
          <p:cNvGrpSpPr/>
          <p:nvPr/>
        </p:nvGrpSpPr>
        <p:grpSpPr>
          <a:xfrm>
            <a:off x="1527125" y="2646775"/>
            <a:ext cx="3705225" cy="923925"/>
            <a:chOff x="4463725" y="2301200"/>
            <a:chExt cx="3705225" cy="923925"/>
          </a:xfrm>
        </p:grpSpPr>
        <p:pic>
          <p:nvPicPr>
            <p:cNvPr id="456" name="Google Shape;456;p74"/>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457" name="Google Shape;457;p74"/>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458" name="Google Shape;458;p74"/>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EAFF6A"/>
                </a:solidFill>
                <a:latin typeface="DM Sans"/>
                <a:ea typeface="DM Sans"/>
                <a:cs typeface="DM Sans"/>
                <a:sym typeface="DM Sans"/>
              </a:rPr>
              <a:t>Seu feedback vale pontos para o Top 10!! 😎</a:t>
            </a:r>
            <a:endParaRPr i="0" sz="1400" u="none" cap="none" strike="noStrike">
              <a:solidFill>
                <a:srgbClr val="EAFF6A"/>
              </a:solidFill>
              <a:latin typeface="DM Sans"/>
              <a:ea typeface="DM Sans"/>
              <a:cs typeface="DM Sans"/>
              <a:sym typeface="DM Sans"/>
            </a:endParaRPr>
          </a:p>
        </p:txBody>
      </p:sp>
      <p:sp>
        <p:nvSpPr>
          <p:cNvPr id="459" name="Google Shape;459;p74"/>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460" name="Google Shape;460;p74"/>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5"/>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de hoje</a:t>
            </a:r>
            <a:endParaRPr sz="4000">
              <a:solidFill>
                <a:schemeClr val="lt1"/>
              </a:solidFill>
              <a:latin typeface="DM Sans"/>
              <a:ea typeface="DM Sans"/>
              <a:cs typeface="DM Sans"/>
              <a:sym typeface="DM Sans"/>
            </a:endParaRPr>
          </a:p>
        </p:txBody>
      </p:sp>
      <p:sp>
        <p:nvSpPr>
          <p:cNvPr id="466" name="Google Shape;466;p75"/>
          <p:cNvSpPr txBox="1"/>
          <p:nvPr/>
        </p:nvSpPr>
        <p:spPr>
          <a:xfrm>
            <a:off x="2109143" y="2153663"/>
            <a:ext cx="4925700" cy="1736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Data Wrangling</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Duplicidades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Date/Time</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groupBy, orderBy, concat e merge</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Gerar uma amostra</a:t>
            </a:r>
            <a:endParaRPr sz="1350">
              <a:solidFill>
                <a:schemeClr val="lt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40"/>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147" name="Google Shape;147;p40"/>
          <p:cNvSpPr txBox="1"/>
          <p:nvPr/>
        </p:nvSpPr>
        <p:spPr>
          <a:xfrm>
            <a:off x="370675" y="2368625"/>
            <a:ext cx="26580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Dataframe</a:t>
            </a:r>
            <a:endParaRPr sz="1350">
              <a:solidFill>
                <a:schemeClr val="lt1"/>
              </a:solidFill>
              <a:latin typeface="DM Sans"/>
              <a:ea typeface="DM Sans"/>
              <a:cs typeface="DM Sans"/>
              <a:sym typeface="DM Sans"/>
            </a:endParaRPr>
          </a:p>
        </p:txBody>
      </p:sp>
      <p:pic>
        <p:nvPicPr>
          <p:cNvPr id="148" name="Google Shape;148;p40"/>
          <p:cNvPicPr preferRelativeResize="0"/>
          <p:nvPr/>
        </p:nvPicPr>
        <p:blipFill>
          <a:blip r:embed="rId3">
            <a:alphaModFix/>
          </a:blip>
          <a:stretch>
            <a:fillRect/>
          </a:stretch>
        </p:blipFill>
        <p:spPr>
          <a:xfrm>
            <a:off x="2536151" y="2368625"/>
            <a:ext cx="4903400" cy="236297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grpSp>
        <p:nvGrpSpPr>
          <p:cNvPr id="471" name="Google Shape;471;p76"/>
          <p:cNvGrpSpPr/>
          <p:nvPr/>
        </p:nvGrpSpPr>
        <p:grpSpPr>
          <a:xfrm>
            <a:off x="4202550" y="1278135"/>
            <a:ext cx="738900" cy="738900"/>
            <a:chOff x="4202550" y="994173"/>
            <a:chExt cx="738900" cy="738900"/>
          </a:xfrm>
        </p:grpSpPr>
        <p:sp>
          <p:nvSpPr>
            <p:cNvPr id="472" name="Google Shape;472;p76"/>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73" name="Google Shape;473;p76"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474" name="Google Shape;474;p76"/>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dk1"/>
                </a:solidFill>
                <a:highlight>
                  <a:srgbClr val="EAFF6A"/>
                </a:highlight>
                <a:latin typeface="DM Sans"/>
                <a:ea typeface="DM Sans"/>
                <a:cs typeface="DM Sans"/>
                <a:sym typeface="DM Sans"/>
              </a:rPr>
              <a:t>Ainda quer saber mais?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Recomendamos o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seguinte material</a:t>
            </a:r>
            <a:endParaRPr b="1" sz="3500">
              <a:solidFill>
                <a:schemeClr val="dk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7"/>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Recursos multimídia</a:t>
            </a:r>
            <a:endParaRPr b="1" sz="4000">
              <a:solidFill>
                <a:schemeClr val="dk1"/>
              </a:solidFill>
              <a:latin typeface="DM Sans"/>
              <a:ea typeface="DM Sans"/>
              <a:cs typeface="DM Sans"/>
              <a:sym typeface="DM Sans"/>
            </a:endParaRPr>
          </a:p>
        </p:txBody>
      </p:sp>
      <p:grpSp>
        <p:nvGrpSpPr>
          <p:cNvPr id="480" name="Google Shape;480;p77"/>
          <p:cNvGrpSpPr/>
          <p:nvPr/>
        </p:nvGrpSpPr>
        <p:grpSpPr>
          <a:xfrm>
            <a:off x="457358" y="468285"/>
            <a:ext cx="431074" cy="431074"/>
            <a:chOff x="4202550" y="994173"/>
            <a:chExt cx="738900" cy="738900"/>
          </a:xfrm>
        </p:grpSpPr>
        <p:sp>
          <p:nvSpPr>
            <p:cNvPr id="481" name="Google Shape;481;p77"/>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82" name="Google Shape;482;p77"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483" name="Google Shape;483;p77"/>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484" name="Google Shape;484;p77"/>
          <p:cNvSpPr txBox="1"/>
          <p:nvPr/>
        </p:nvSpPr>
        <p:spPr>
          <a:xfrm>
            <a:off x="457350" y="1725800"/>
            <a:ext cx="5129400" cy="4548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u="sng">
                <a:solidFill>
                  <a:srgbClr val="999999"/>
                </a:solidFill>
                <a:latin typeface="DM Sans"/>
                <a:ea typeface="DM Sans"/>
                <a:cs typeface="DM Sans"/>
                <a:sym typeface="DM Sans"/>
                <a:hlinkClick r:id="rId4">
                  <a:extLst>
                    <a:ext uri="{A12FA001-AC4F-418D-AE19-62706E023703}">
                      <ahyp:hlinkClr val="tx"/>
                    </a:ext>
                  </a:extLst>
                </a:hlinkClick>
              </a:rPr>
              <a:t>Data Wrangling x Data Munging </a:t>
            </a:r>
            <a:r>
              <a:rPr lang="pt-BR" sz="1350">
                <a:solidFill>
                  <a:schemeClr val="dk2"/>
                </a:solidFill>
                <a:latin typeface="DM Sans"/>
                <a:ea typeface="DM Sans"/>
                <a:cs typeface="DM Sans"/>
                <a:sym typeface="DM Sans"/>
              </a:rPr>
              <a:t>|</a:t>
            </a:r>
            <a:r>
              <a:rPr lang="pt-BR" sz="1350">
                <a:solidFill>
                  <a:schemeClr val="dk2"/>
                </a:solidFill>
                <a:latin typeface="DM Sans"/>
                <a:ea typeface="DM Sans"/>
                <a:cs typeface="DM Sans"/>
                <a:sym typeface="DM Sans"/>
              </a:rPr>
              <a:t> </a:t>
            </a:r>
            <a:r>
              <a:rPr b="1" lang="pt-BR" sz="1350">
                <a:solidFill>
                  <a:schemeClr val="dk2"/>
                </a:solidFill>
                <a:latin typeface="DM Sans"/>
                <a:ea typeface="DM Sans"/>
                <a:cs typeface="DM Sans"/>
                <a:sym typeface="DM Sans"/>
              </a:rPr>
              <a:t>Giovanni Angelo</a:t>
            </a:r>
            <a:endParaRPr b="1" sz="1350">
              <a:solidFill>
                <a:schemeClr val="dk2"/>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8"/>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4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42"/>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rgbClr val="000000"/>
              </a:buClr>
              <a:buSzPts val="1100"/>
              <a:buFont typeface="Arial"/>
              <a:buNone/>
            </a:pPr>
            <a:r>
              <a:rPr b="1" lang="pt-BR" sz="4000">
                <a:solidFill>
                  <a:srgbClr val="EAFF6A"/>
                </a:solidFill>
                <a:latin typeface="DM Sans"/>
                <a:ea typeface="DM Sans"/>
                <a:cs typeface="DM Sans"/>
                <a:sym typeface="DM Sans"/>
              </a:rPr>
              <a:t>Data Wrangling I</a:t>
            </a:r>
            <a:endParaRPr b="1" sz="4000">
              <a:solidFill>
                <a:srgbClr val="EAFF6A"/>
              </a:solidFill>
              <a:latin typeface="DM Sans"/>
              <a:ea typeface="DM Sans"/>
              <a:cs typeface="DM Sans"/>
              <a:sym typeface="DM Sans"/>
            </a:endParaRPr>
          </a:p>
        </p:txBody>
      </p:sp>
      <p:sp>
        <p:nvSpPr>
          <p:cNvPr id="159" name="Google Shape;159;p42"/>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Aula 13.</a:t>
            </a:r>
            <a:r>
              <a:rPr lang="pt-BR"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43"/>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000">
                <a:solidFill>
                  <a:srgbClr val="EAFF6A"/>
                </a:solidFill>
                <a:latin typeface="DM Sans"/>
                <a:ea typeface="DM Sans"/>
                <a:cs typeface="DM Sans"/>
                <a:sym typeface="DM Sans"/>
              </a:rPr>
              <a:t>Objetivos da aula</a:t>
            </a:r>
            <a:endParaRPr b="1" sz="3000">
              <a:solidFill>
                <a:srgbClr val="EAFF6A"/>
              </a:solidFill>
              <a:latin typeface="DM Sans"/>
              <a:ea typeface="DM Sans"/>
              <a:cs typeface="DM Sans"/>
              <a:sym typeface="DM Sans"/>
            </a:endParaRPr>
          </a:p>
        </p:txBody>
      </p:sp>
      <p:pic>
        <p:nvPicPr>
          <p:cNvPr id="165" name="Google Shape;165;p43"/>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166" name="Google Shape;166;p43"/>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O que é Data Wrangling?</a:t>
            </a:r>
            <a:endParaRPr b="1" sz="1350">
              <a:solidFill>
                <a:schemeClr val="lt1"/>
              </a:solidFill>
              <a:latin typeface="DM Sans"/>
              <a:ea typeface="DM Sans"/>
              <a:cs typeface="DM Sans"/>
              <a:sym typeface="DM Sans"/>
            </a:endParaRPr>
          </a:p>
        </p:txBody>
      </p:sp>
      <p:pic>
        <p:nvPicPr>
          <p:cNvPr id="167" name="Google Shape;167;p43"/>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168" name="Google Shape;168;p43"/>
          <p:cNvSpPr txBox="1"/>
          <p:nvPr/>
        </p:nvSpPr>
        <p:spPr>
          <a:xfrm>
            <a:off x="2690561" y="208098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Tratamento de Duplicidades </a:t>
            </a:r>
            <a:endParaRPr b="1" sz="1350">
              <a:solidFill>
                <a:schemeClr val="lt1"/>
              </a:solidFill>
              <a:latin typeface="DM Sans"/>
              <a:ea typeface="DM Sans"/>
              <a:cs typeface="DM Sans"/>
              <a:sym typeface="DM Sans"/>
            </a:endParaRPr>
          </a:p>
        </p:txBody>
      </p:sp>
      <p:pic>
        <p:nvPicPr>
          <p:cNvPr id="169" name="Google Shape;169;p43"/>
          <p:cNvPicPr preferRelativeResize="0"/>
          <p:nvPr/>
        </p:nvPicPr>
        <p:blipFill>
          <a:blip r:embed="rId3">
            <a:alphaModFix/>
          </a:blip>
          <a:stretch>
            <a:fillRect/>
          </a:stretch>
        </p:blipFill>
        <p:spPr>
          <a:xfrm>
            <a:off x="2172138" y="2812113"/>
            <a:ext cx="196975" cy="196975"/>
          </a:xfrm>
          <a:prstGeom prst="rect">
            <a:avLst/>
          </a:prstGeom>
          <a:noFill/>
          <a:ln>
            <a:noFill/>
          </a:ln>
        </p:spPr>
      </p:pic>
      <p:sp>
        <p:nvSpPr>
          <p:cNvPr id="170" name="Google Shape;170;p43"/>
          <p:cNvSpPr txBox="1"/>
          <p:nvPr/>
        </p:nvSpPr>
        <p:spPr>
          <a:xfrm>
            <a:off x="2690561" y="271036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Tratamentos de Date/Time</a:t>
            </a:r>
            <a:endParaRPr b="1" sz="1350">
              <a:solidFill>
                <a:schemeClr val="lt1"/>
              </a:solidFill>
              <a:latin typeface="DM Sans"/>
              <a:ea typeface="DM Sans"/>
              <a:cs typeface="DM Sans"/>
              <a:sym typeface="DM Sans"/>
            </a:endParaRPr>
          </a:p>
        </p:txBody>
      </p:sp>
      <p:pic>
        <p:nvPicPr>
          <p:cNvPr id="171" name="Google Shape;171;p43"/>
          <p:cNvPicPr preferRelativeResize="0"/>
          <p:nvPr/>
        </p:nvPicPr>
        <p:blipFill>
          <a:blip r:embed="rId3">
            <a:alphaModFix/>
          </a:blip>
          <a:stretch>
            <a:fillRect/>
          </a:stretch>
        </p:blipFill>
        <p:spPr>
          <a:xfrm>
            <a:off x="2172738" y="3390938"/>
            <a:ext cx="196975" cy="196975"/>
          </a:xfrm>
          <a:prstGeom prst="rect">
            <a:avLst/>
          </a:prstGeom>
          <a:noFill/>
          <a:ln>
            <a:noFill/>
          </a:ln>
        </p:spPr>
      </p:pic>
      <p:sp>
        <p:nvSpPr>
          <p:cNvPr id="172" name="Google Shape;172;p43"/>
          <p:cNvSpPr txBox="1"/>
          <p:nvPr/>
        </p:nvSpPr>
        <p:spPr>
          <a:xfrm>
            <a:off x="2690550" y="329198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Revisar os conceitos de groupBy, orderBy, concat e merge</a:t>
            </a:r>
            <a:endParaRPr b="1" sz="1350">
              <a:solidFill>
                <a:schemeClr val="lt1"/>
              </a:solidFill>
              <a:latin typeface="DM Sans"/>
              <a:ea typeface="DM Sans"/>
              <a:cs typeface="DM Sans"/>
              <a:sym typeface="DM Sans"/>
            </a:endParaRPr>
          </a:p>
        </p:txBody>
      </p:sp>
      <p:cxnSp>
        <p:nvCxnSpPr>
          <p:cNvPr id="173" name="Google Shape;173;p43"/>
          <p:cNvCxnSpPr>
            <a:stCxn id="165" idx="2"/>
            <a:endCxn id="167"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174" name="Google Shape;174;p43"/>
          <p:cNvCxnSpPr>
            <a:stCxn id="167" idx="2"/>
            <a:endCxn id="169" idx="0"/>
          </p:cNvCxnSpPr>
          <p:nvPr/>
        </p:nvCxnSpPr>
        <p:spPr>
          <a:xfrm flipH="1" rot="-5400000">
            <a:off x="2052675" y="25936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175" name="Google Shape;175;p43"/>
          <p:cNvCxnSpPr>
            <a:stCxn id="169" idx="2"/>
            <a:endCxn id="171" idx="0"/>
          </p:cNvCxnSpPr>
          <p:nvPr/>
        </p:nvCxnSpPr>
        <p:spPr>
          <a:xfrm flipH="1" rot="-5400000">
            <a:off x="2079975" y="3199737"/>
            <a:ext cx="381900" cy="600"/>
          </a:xfrm>
          <a:prstGeom prst="bentConnector3">
            <a:avLst>
              <a:gd fmla="val 49993" name="adj1"/>
            </a:avLst>
          </a:prstGeom>
          <a:noFill/>
          <a:ln cap="flat" cmpd="sng" w="9525">
            <a:solidFill>
              <a:srgbClr val="EAFF6A"/>
            </a:solidFill>
            <a:prstDash val="solid"/>
            <a:round/>
            <a:headEnd len="med" w="med" type="none"/>
            <a:tailEnd len="med" w="med" type="none"/>
          </a:ln>
        </p:spPr>
      </p:cxnSp>
      <p:sp>
        <p:nvSpPr>
          <p:cNvPr id="176" name="Google Shape;176;p43"/>
          <p:cNvSpPr txBox="1"/>
          <p:nvPr/>
        </p:nvSpPr>
        <p:spPr>
          <a:xfrm>
            <a:off x="2690550" y="39691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Como gerar uma amostra</a:t>
            </a:r>
            <a:endParaRPr b="1" sz="1350">
              <a:solidFill>
                <a:schemeClr val="lt1"/>
              </a:solidFill>
              <a:latin typeface="DM Sans"/>
              <a:ea typeface="DM Sans"/>
              <a:cs typeface="DM Sans"/>
              <a:sym typeface="DM Sans"/>
            </a:endParaRPr>
          </a:p>
        </p:txBody>
      </p:sp>
      <p:pic>
        <p:nvPicPr>
          <p:cNvPr id="177" name="Google Shape;177;p43"/>
          <p:cNvPicPr preferRelativeResize="0"/>
          <p:nvPr/>
        </p:nvPicPr>
        <p:blipFill>
          <a:blip r:embed="rId3">
            <a:alphaModFix/>
          </a:blip>
          <a:stretch>
            <a:fillRect/>
          </a:stretch>
        </p:blipFill>
        <p:spPr>
          <a:xfrm>
            <a:off x="2172738" y="4078913"/>
            <a:ext cx="196975" cy="196975"/>
          </a:xfrm>
          <a:prstGeom prst="rect">
            <a:avLst/>
          </a:prstGeom>
          <a:noFill/>
          <a:ln>
            <a:noFill/>
          </a:ln>
        </p:spPr>
      </p:pic>
      <p:cxnSp>
        <p:nvCxnSpPr>
          <p:cNvPr id="178" name="Google Shape;178;p43"/>
          <p:cNvCxnSpPr>
            <a:endCxn id="177" idx="0"/>
          </p:cNvCxnSpPr>
          <p:nvPr/>
        </p:nvCxnSpPr>
        <p:spPr>
          <a:xfrm flipH="1" rot="-5400000">
            <a:off x="2025375" y="3833063"/>
            <a:ext cx="491100" cy="600"/>
          </a:xfrm>
          <a:prstGeom prst="bentConnector3">
            <a:avLst>
              <a:gd fmla="val 50000"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44"/>
          <p:cNvSpPr txBox="1"/>
          <p:nvPr/>
        </p:nvSpPr>
        <p:spPr>
          <a:xfrm>
            <a:off x="1100250" y="22785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Data Wrangling</a:t>
            </a:r>
            <a:endParaRPr b="1" sz="4000">
              <a:solidFill>
                <a:srgbClr val="EAFF6A"/>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45"/>
          <p:cNvPicPr preferRelativeResize="0"/>
          <p:nvPr/>
        </p:nvPicPr>
        <p:blipFill rotWithShape="1">
          <a:blip r:embed="rId3">
            <a:alphaModFix/>
          </a:blip>
          <a:srcRect b="0" l="1904" r="1895" t="0"/>
          <a:stretch/>
        </p:blipFill>
        <p:spPr>
          <a:xfrm>
            <a:off x="5846400" y="0"/>
            <a:ext cx="3297600" cy="5144401"/>
          </a:xfrm>
          <a:prstGeom prst="rect">
            <a:avLst/>
          </a:prstGeom>
          <a:noFill/>
          <a:ln>
            <a:noFill/>
          </a:ln>
        </p:spPr>
      </p:pic>
      <p:pic>
        <p:nvPicPr>
          <p:cNvPr id="189" name="Google Shape;189;p4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90" name="Google Shape;190;p45"/>
          <p:cNvSpPr txBox="1"/>
          <p:nvPr/>
        </p:nvSpPr>
        <p:spPr>
          <a:xfrm>
            <a:off x="548125" y="518500"/>
            <a:ext cx="5477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4000">
                <a:solidFill>
                  <a:schemeClr val="dk1"/>
                </a:solidFill>
                <a:latin typeface="DM Sans"/>
                <a:ea typeface="DM Sans"/>
                <a:cs typeface="DM Sans"/>
                <a:sym typeface="DM Sans"/>
              </a:rPr>
              <a:t>O que é Data Wrangling?</a:t>
            </a:r>
            <a:endParaRPr b="1" sz="4000">
              <a:solidFill>
                <a:schemeClr val="dk1"/>
              </a:solidFill>
              <a:latin typeface="DM Sans"/>
              <a:ea typeface="DM Sans"/>
              <a:cs typeface="DM Sans"/>
              <a:sym typeface="DM Sans"/>
            </a:endParaRPr>
          </a:p>
        </p:txBody>
      </p:sp>
      <p:sp>
        <p:nvSpPr>
          <p:cNvPr id="191" name="Google Shape;191;p45"/>
          <p:cNvSpPr txBox="1"/>
          <p:nvPr/>
        </p:nvSpPr>
        <p:spPr>
          <a:xfrm>
            <a:off x="630000" y="2141975"/>
            <a:ext cx="3983100" cy="285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Data wrangling, também conhecido como data munging, é o </a:t>
            </a:r>
            <a:r>
              <a:rPr b="1" lang="pt-BR" sz="1350">
                <a:solidFill>
                  <a:schemeClr val="dk1"/>
                </a:solidFill>
                <a:latin typeface="DM Sans"/>
                <a:ea typeface="DM Sans"/>
                <a:cs typeface="DM Sans"/>
                <a:sym typeface="DM Sans"/>
              </a:rPr>
              <a:t>processo de limpar, transformar e preparar dados brutos para análise</a:t>
            </a:r>
            <a:r>
              <a:rPr lang="pt-BR" sz="1350">
                <a:solidFill>
                  <a:schemeClr val="dk1"/>
                </a:solidFill>
                <a:latin typeface="DM Sans"/>
                <a:ea typeface="DM Sans"/>
                <a:cs typeface="DM Sans"/>
                <a:sym typeface="DM Sans"/>
              </a:rPr>
              <a:t>. É uma etapa crucial no fluxo de trabalho de análise de dados, pois os dados nem sempre estão em um formato adequado ou são consistentes o suficiente para serem diretamente utilizados em análises.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